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64" r:id="rId5"/>
    <p:sldId id="259" r:id="rId6"/>
    <p:sldId id="260" r:id="rId7"/>
    <p:sldId id="261" r:id="rId8"/>
    <p:sldId id="262" r:id="rId9"/>
    <p:sldId id="263"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370"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048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125850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42358" y="2064067"/>
            <a:ext cx="5089565" cy="4101346"/>
          </a:xfrm>
          <a:prstGeom prst="rect">
            <a:avLst/>
          </a:prstGeom>
        </p:spPr>
      </p:pic>
      <p:sp>
        <p:nvSpPr>
          <p:cNvPr id="6" name="Text 1"/>
          <p:cNvSpPr/>
          <p:nvPr/>
        </p:nvSpPr>
        <p:spPr>
          <a:xfrm>
            <a:off x="555665" y="1265873"/>
            <a:ext cx="8032671" cy="2156698"/>
          </a:xfrm>
          <a:prstGeom prst="rect">
            <a:avLst/>
          </a:prstGeom>
          <a:noFill/>
          <a:ln/>
        </p:spPr>
        <p:txBody>
          <a:bodyPr wrap="square" rtlCol="0" anchor="t"/>
          <a:lstStyle/>
          <a:p>
            <a:pPr marL="0" indent="0">
              <a:lnSpc>
                <a:spcPts val="5661"/>
              </a:lnSpc>
              <a:buNone/>
            </a:pPr>
            <a:r>
              <a:rPr lang="en-US" sz="4529" b="1" dirty="0">
                <a:solidFill>
                  <a:srgbClr val="000000"/>
                </a:solidFill>
                <a:latin typeface="Petrona" pitchFamily="34" charset="0"/>
                <a:ea typeface="Petrona" pitchFamily="34" charset="-122"/>
                <a:cs typeface="Petrona" pitchFamily="34" charset="-120"/>
              </a:rPr>
              <a:t>CommUnityCare: A Comprehensive Solution for Water and Waste Management</a:t>
            </a:r>
            <a:endParaRPr lang="en-US" sz="4529" dirty="0"/>
          </a:p>
        </p:txBody>
      </p:sp>
      <p:sp>
        <p:nvSpPr>
          <p:cNvPr id="7" name="Text 2"/>
          <p:cNvSpPr/>
          <p:nvPr/>
        </p:nvSpPr>
        <p:spPr>
          <a:xfrm>
            <a:off x="555665" y="3660696"/>
            <a:ext cx="8032671" cy="1016318"/>
          </a:xfrm>
          <a:prstGeom prst="rect">
            <a:avLst/>
          </a:prstGeom>
          <a:noFill/>
          <a:ln/>
        </p:spPr>
        <p:txBody>
          <a:bodyPr wrap="square" rtlCol="0" anchor="t"/>
          <a:lstStyle/>
          <a:p>
            <a:pPr marL="0" indent="0">
              <a:lnSpc>
                <a:spcPts val="2000"/>
              </a:lnSpc>
              <a:buNone/>
            </a:pPr>
            <a:r>
              <a:rPr lang="en-US" sz="1250" dirty="0">
                <a:solidFill>
                  <a:srgbClr val="272525"/>
                </a:solidFill>
                <a:latin typeface="Inter" pitchFamily="34" charset="0"/>
                <a:ea typeface="Inter" pitchFamily="34" charset="-122"/>
                <a:cs typeface="Inter" pitchFamily="34" charset="-120"/>
              </a:rPr>
              <a:t>CommUnityCare is an innovative platform that empowers residents to take an active role in improving their community's water and waste management systems. By providing an intuitive interface for reporting issues and accessing essential services, CommUnityCare aims to enhance the well-being of neighborhoods and foster a stronger sense of civic engagement.</a:t>
            </a:r>
            <a:endParaRPr lang="en-US" sz="1250" dirty="0"/>
          </a:p>
        </p:txBody>
      </p:sp>
      <p:pic>
        <p:nvPicPr>
          <p:cNvPr id="8" name="Image 3" descr="preencoded.png"/>
          <p:cNvPicPr>
            <a:picLocks noChangeAspect="1"/>
          </p:cNvPicPr>
          <p:nvPr/>
        </p:nvPicPr>
        <p:blipFill>
          <a:blip r:embed="rId6"/>
          <a:stretch>
            <a:fillRect/>
          </a:stretch>
        </p:blipFill>
        <p:spPr>
          <a:xfrm>
            <a:off x="555665" y="4855607"/>
            <a:ext cx="396835" cy="396835"/>
          </a:xfrm>
          <a:prstGeom prst="rect">
            <a:avLst/>
          </a:prstGeom>
        </p:spPr>
      </p:pic>
      <p:sp>
        <p:nvSpPr>
          <p:cNvPr id="9" name="Text 3"/>
          <p:cNvSpPr/>
          <p:nvPr/>
        </p:nvSpPr>
        <p:spPr>
          <a:xfrm>
            <a:off x="555665" y="5411152"/>
            <a:ext cx="2083951" cy="260390"/>
          </a:xfrm>
          <a:prstGeom prst="rect">
            <a:avLst/>
          </a:prstGeom>
          <a:noFill/>
          <a:ln/>
        </p:spPr>
        <p:txBody>
          <a:bodyPr wrap="none" rtlCol="0" anchor="t"/>
          <a:lstStyle/>
          <a:p>
            <a:pPr marL="0" indent="0" algn="l">
              <a:lnSpc>
                <a:spcPts val="2051"/>
              </a:lnSpc>
              <a:buNone/>
            </a:pPr>
            <a:r>
              <a:rPr lang="en-US" sz="1641" b="1" dirty="0">
                <a:solidFill>
                  <a:srgbClr val="272525"/>
                </a:solidFill>
                <a:latin typeface="Petrona" pitchFamily="34" charset="0"/>
                <a:ea typeface="Petrona" pitchFamily="34" charset="-122"/>
                <a:cs typeface="Petrona" pitchFamily="34" charset="-120"/>
              </a:rPr>
              <a:t>BM Somashekar</a:t>
            </a:r>
            <a:endParaRPr lang="en-US" sz="1641" dirty="0"/>
          </a:p>
        </p:txBody>
      </p:sp>
      <p:pic>
        <p:nvPicPr>
          <p:cNvPr id="10" name="Image 4" descr="preencoded.png"/>
          <p:cNvPicPr>
            <a:picLocks noChangeAspect="1"/>
          </p:cNvPicPr>
          <p:nvPr/>
        </p:nvPicPr>
        <p:blipFill>
          <a:blip r:embed="rId7"/>
          <a:stretch>
            <a:fillRect/>
          </a:stretch>
        </p:blipFill>
        <p:spPr>
          <a:xfrm>
            <a:off x="4691063" y="4855607"/>
            <a:ext cx="396835" cy="396835"/>
          </a:xfrm>
          <a:prstGeom prst="rect">
            <a:avLst/>
          </a:prstGeom>
        </p:spPr>
      </p:pic>
      <p:sp>
        <p:nvSpPr>
          <p:cNvPr id="11" name="Text 4"/>
          <p:cNvSpPr/>
          <p:nvPr/>
        </p:nvSpPr>
        <p:spPr>
          <a:xfrm>
            <a:off x="4691063" y="5411152"/>
            <a:ext cx="2083951" cy="260390"/>
          </a:xfrm>
          <a:prstGeom prst="rect">
            <a:avLst/>
          </a:prstGeom>
          <a:noFill/>
          <a:ln/>
        </p:spPr>
        <p:txBody>
          <a:bodyPr wrap="none" rtlCol="0" anchor="t"/>
          <a:lstStyle/>
          <a:p>
            <a:pPr marL="0" indent="0" algn="l">
              <a:lnSpc>
                <a:spcPts val="2051"/>
              </a:lnSpc>
              <a:buNone/>
            </a:pPr>
            <a:r>
              <a:rPr lang="en-US" sz="1641" b="1" dirty="0">
                <a:solidFill>
                  <a:srgbClr val="272525"/>
                </a:solidFill>
                <a:latin typeface="Petrona" pitchFamily="34" charset="0"/>
                <a:ea typeface="Petrona" pitchFamily="34" charset="-122"/>
                <a:cs typeface="Petrona" pitchFamily="34" charset="-120"/>
              </a:rPr>
              <a:t>Brian M Johnson</a:t>
            </a:r>
            <a:endParaRPr lang="en-US" sz="1641" dirty="0"/>
          </a:p>
        </p:txBody>
      </p:sp>
      <p:pic>
        <p:nvPicPr>
          <p:cNvPr id="12" name="Image 5" descr="preencoded.png"/>
          <p:cNvPicPr>
            <a:picLocks noChangeAspect="1"/>
          </p:cNvPicPr>
          <p:nvPr/>
        </p:nvPicPr>
        <p:blipFill>
          <a:blip r:embed="rId8"/>
          <a:stretch>
            <a:fillRect/>
          </a:stretch>
        </p:blipFill>
        <p:spPr>
          <a:xfrm>
            <a:off x="555665" y="6147792"/>
            <a:ext cx="396835" cy="396835"/>
          </a:xfrm>
          <a:prstGeom prst="rect">
            <a:avLst/>
          </a:prstGeom>
        </p:spPr>
      </p:pic>
      <p:sp>
        <p:nvSpPr>
          <p:cNvPr id="13" name="Text 5"/>
          <p:cNvSpPr/>
          <p:nvPr/>
        </p:nvSpPr>
        <p:spPr>
          <a:xfrm>
            <a:off x="555665" y="6703338"/>
            <a:ext cx="2083951" cy="260390"/>
          </a:xfrm>
          <a:prstGeom prst="rect">
            <a:avLst/>
          </a:prstGeom>
          <a:noFill/>
          <a:ln/>
        </p:spPr>
        <p:txBody>
          <a:bodyPr wrap="none" rtlCol="0" anchor="t"/>
          <a:lstStyle/>
          <a:p>
            <a:pPr marL="0" indent="0" algn="l">
              <a:lnSpc>
                <a:spcPts val="2051"/>
              </a:lnSpc>
              <a:buNone/>
            </a:pPr>
            <a:r>
              <a:rPr lang="en-US" sz="1641" b="1" dirty="0">
                <a:solidFill>
                  <a:srgbClr val="272525"/>
                </a:solidFill>
                <a:latin typeface="Petrona" pitchFamily="34" charset="0"/>
                <a:ea typeface="Petrona" pitchFamily="34" charset="-122"/>
                <a:cs typeface="Petrona" pitchFamily="34" charset="-120"/>
              </a:rPr>
              <a:t>Shreyas H S</a:t>
            </a:r>
            <a:endParaRPr lang="en-US" sz="1641" dirty="0"/>
          </a:p>
        </p:txBody>
      </p:sp>
      <p:pic>
        <p:nvPicPr>
          <p:cNvPr id="14" name="Image 6" descr="preencoded.png"/>
          <p:cNvPicPr>
            <a:picLocks noChangeAspect="1"/>
          </p:cNvPicPr>
          <p:nvPr/>
        </p:nvPicPr>
        <p:blipFill>
          <a:blip r:embed="rId9"/>
          <a:stretch>
            <a:fillRect/>
          </a:stretch>
        </p:blipFill>
        <p:spPr>
          <a:xfrm>
            <a:off x="4691063" y="6147792"/>
            <a:ext cx="396835" cy="396835"/>
          </a:xfrm>
          <a:prstGeom prst="rect">
            <a:avLst/>
          </a:prstGeom>
        </p:spPr>
      </p:pic>
      <p:sp>
        <p:nvSpPr>
          <p:cNvPr id="15" name="Text 6"/>
          <p:cNvSpPr/>
          <p:nvPr/>
        </p:nvSpPr>
        <p:spPr>
          <a:xfrm>
            <a:off x="4691063" y="6703338"/>
            <a:ext cx="2083951" cy="260390"/>
          </a:xfrm>
          <a:prstGeom prst="rect">
            <a:avLst/>
          </a:prstGeom>
          <a:noFill/>
          <a:ln/>
        </p:spPr>
        <p:txBody>
          <a:bodyPr wrap="none" rtlCol="0" anchor="t"/>
          <a:lstStyle/>
          <a:p>
            <a:pPr marL="0" indent="0" algn="l">
              <a:lnSpc>
                <a:spcPts val="2051"/>
              </a:lnSpc>
              <a:buNone/>
            </a:pPr>
            <a:r>
              <a:rPr lang="en-US" sz="1641" b="1" dirty="0">
                <a:solidFill>
                  <a:srgbClr val="272525"/>
                </a:solidFill>
                <a:latin typeface="Petrona" pitchFamily="34" charset="0"/>
                <a:ea typeface="Petrona" pitchFamily="34" charset="-122"/>
                <a:cs typeface="Petrona" pitchFamily="34" charset="-120"/>
              </a:rPr>
              <a:t>Harshavardhan K V</a:t>
            </a:r>
            <a:endParaRPr lang="en-US" sz="164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4-08-03 at 10.08.19_6e1c7228">
            <a:hlinkClick r:id="" action="ppaction://media"/>
            <a:extLst>
              <a:ext uri="{FF2B5EF4-FFF2-40B4-BE49-F238E27FC236}">
                <a16:creationId xmlns:a16="http://schemas.microsoft.com/office/drawing/2014/main" id="{2FBE8D20-51A0-0B8B-D01E-D687AEC9B46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4630400" cy="7543800"/>
          </a:xfrm>
          <a:prstGeom prst="rect">
            <a:avLst/>
          </a:prstGeom>
        </p:spPr>
      </p:pic>
    </p:spTree>
    <p:extLst>
      <p:ext uri="{BB962C8B-B14F-4D97-AF65-F5344CB8AC3E}">
        <p14:creationId xmlns:p14="http://schemas.microsoft.com/office/powerpoint/2010/main" val="31730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2270046"/>
            <a:ext cx="4919305" cy="3689509"/>
          </a:xfrm>
          <a:prstGeom prst="rect">
            <a:avLst/>
          </a:prstGeom>
        </p:spPr>
      </p:pic>
      <p:sp>
        <p:nvSpPr>
          <p:cNvPr id="6" name="Text 1"/>
          <p:cNvSpPr/>
          <p:nvPr/>
        </p:nvSpPr>
        <p:spPr>
          <a:xfrm>
            <a:off x="6280190" y="699849"/>
            <a:ext cx="5954197" cy="744260"/>
          </a:xfrm>
          <a:prstGeom prst="rect">
            <a:avLst/>
          </a:prstGeom>
          <a:noFill/>
          <a:ln/>
        </p:spPr>
        <p:txBody>
          <a:bodyPr wrap="none" rtlCol="0" anchor="t"/>
          <a:lstStyle/>
          <a:p>
            <a:pPr marL="0" indent="0">
              <a:lnSpc>
                <a:spcPts val="5860"/>
              </a:lnSpc>
              <a:buNone/>
            </a:pPr>
            <a:r>
              <a:rPr lang="en-US" sz="4688" b="1" dirty="0">
                <a:solidFill>
                  <a:srgbClr val="000000"/>
                </a:solidFill>
                <a:latin typeface="Petrona" pitchFamily="34" charset="0"/>
                <a:ea typeface="Petrona" pitchFamily="34" charset="-122"/>
                <a:cs typeface="Petrona" pitchFamily="34" charset="-120"/>
              </a:rPr>
              <a:t>Problem Statement</a:t>
            </a:r>
            <a:endParaRPr lang="en-US" sz="4688" dirty="0"/>
          </a:p>
        </p:txBody>
      </p:sp>
      <p:sp>
        <p:nvSpPr>
          <p:cNvPr id="7" name="Shape 2"/>
          <p:cNvSpPr/>
          <p:nvPr/>
        </p:nvSpPr>
        <p:spPr>
          <a:xfrm>
            <a:off x="6280190" y="2039422"/>
            <a:ext cx="510302" cy="510302"/>
          </a:xfrm>
          <a:prstGeom prst="roundRect">
            <a:avLst>
              <a:gd name="adj" fmla="val 18669"/>
            </a:avLst>
          </a:prstGeom>
          <a:solidFill>
            <a:srgbClr val="CCEEFF"/>
          </a:solidFill>
          <a:ln w="7620">
            <a:solidFill>
              <a:srgbClr val="B2D4E5"/>
            </a:solidFill>
            <a:prstDash val="solid"/>
          </a:ln>
        </p:spPr>
      </p:sp>
      <p:sp>
        <p:nvSpPr>
          <p:cNvPr id="8" name="Text 3"/>
          <p:cNvSpPr/>
          <p:nvPr/>
        </p:nvSpPr>
        <p:spPr>
          <a:xfrm>
            <a:off x="6458903" y="2115860"/>
            <a:ext cx="152876" cy="357307"/>
          </a:xfrm>
          <a:prstGeom prst="rect">
            <a:avLst/>
          </a:prstGeom>
          <a:noFill/>
          <a:ln/>
        </p:spPr>
        <p:txBody>
          <a:bodyPr wrap="none" rtlCol="0" anchor="t"/>
          <a:lstStyle/>
          <a:p>
            <a:pPr marL="0" indent="0" algn="ctr">
              <a:lnSpc>
                <a:spcPts val="2813"/>
              </a:lnSpc>
              <a:buNone/>
            </a:pPr>
            <a:r>
              <a:rPr lang="en-US" sz="2813" b="1" dirty="0">
                <a:solidFill>
                  <a:srgbClr val="272525"/>
                </a:solidFill>
                <a:latin typeface="Petrona" pitchFamily="34" charset="0"/>
                <a:ea typeface="Petrona" pitchFamily="34" charset="-122"/>
                <a:cs typeface="Petrona" pitchFamily="34" charset="-120"/>
              </a:rPr>
              <a:t>1</a:t>
            </a:r>
            <a:endParaRPr lang="en-US" sz="2813" dirty="0"/>
          </a:p>
        </p:txBody>
      </p:sp>
      <p:sp>
        <p:nvSpPr>
          <p:cNvPr id="9" name="Text 4"/>
          <p:cNvSpPr/>
          <p:nvPr/>
        </p:nvSpPr>
        <p:spPr>
          <a:xfrm>
            <a:off x="7017306" y="2039422"/>
            <a:ext cx="2927747" cy="372070"/>
          </a:xfrm>
          <a:prstGeom prst="rect">
            <a:avLst/>
          </a:prstGeom>
          <a:noFill/>
          <a:ln/>
        </p:spPr>
        <p:txBody>
          <a:bodyPr wrap="none" rtlCol="0" anchor="t"/>
          <a:lstStyle/>
          <a:p>
            <a:pPr marL="0" indent="0">
              <a:lnSpc>
                <a:spcPts val="2930"/>
              </a:lnSpc>
              <a:buNone/>
            </a:pPr>
            <a:r>
              <a:rPr lang="en-US" sz="2344" b="1" dirty="0">
                <a:solidFill>
                  <a:srgbClr val="272525"/>
                </a:solidFill>
                <a:latin typeface="Petrona" pitchFamily="34" charset="0"/>
                <a:ea typeface="Petrona" pitchFamily="34" charset="-122"/>
                <a:cs typeface="Petrona" pitchFamily="34" charset="-120"/>
              </a:rPr>
              <a:t>Water Issues</a:t>
            </a:r>
            <a:endParaRPr lang="en-US" sz="2344" dirty="0"/>
          </a:p>
        </p:txBody>
      </p:sp>
      <p:sp>
        <p:nvSpPr>
          <p:cNvPr id="10" name="Text 5"/>
          <p:cNvSpPr/>
          <p:nvPr/>
        </p:nvSpPr>
        <p:spPr>
          <a:xfrm>
            <a:off x="7017306" y="2547580"/>
            <a:ext cx="2927747" cy="3266123"/>
          </a:xfrm>
          <a:prstGeom prst="rect">
            <a:avLst/>
          </a:prstGeom>
          <a:noFill/>
          <a:ln/>
        </p:spPr>
        <p:txBody>
          <a:bodyPr wrap="square" rtlCol="0" anchor="t"/>
          <a:lstStyle/>
          <a:p>
            <a:pPr marL="0" indent="0">
              <a:lnSpc>
                <a:spcPts val="2858"/>
              </a:lnSpc>
              <a:buNone/>
            </a:pPr>
            <a:r>
              <a:rPr lang="en-US" sz="1786" dirty="0">
                <a:solidFill>
                  <a:srgbClr val="272525"/>
                </a:solidFill>
                <a:latin typeface="Inter" pitchFamily="34" charset="0"/>
                <a:ea typeface="Inter" pitchFamily="34" charset="-122"/>
                <a:cs typeface="Inter" pitchFamily="34" charset="-120"/>
              </a:rPr>
              <a:t>Residents often face unresolved water-related problems, such as leaks and shortages, due to the lack of a straightforward mechanism for reporting these issues to government representatives.</a:t>
            </a:r>
            <a:endParaRPr lang="en-US" sz="1786" dirty="0"/>
          </a:p>
        </p:txBody>
      </p:sp>
      <p:sp>
        <p:nvSpPr>
          <p:cNvPr id="11" name="Shape 6"/>
          <p:cNvSpPr/>
          <p:nvPr/>
        </p:nvSpPr>
        <p:spPr>
          <a:xfrm>
            <a:off x="10171867" y="2039422"/>
            <a:ext cx="510302" cy="510302"/>
          </a:xfrm>
          <a:prstGeom prst="roundRect">
            <a:avLst>
              <a:gd name="adj" fmla="val 18669"/>
            </a:avLst>
          </a:prstGeom>
          <a:solidFill>
            <a:srgbClr val="CCEEFF"/>
          </a:solidFill>
          <a:ln w="7620">
            <a:solidFill>
              <a:srgbClr val="B2D4E5"/>
            </a:solidFill>
            <a:prstDash val="solid"/>
          </a:ln>
        </p:spPr>
      </p:sp>
      <p:sp>
        <p:nvSpPr>
          <p:cNvPr id="12" name="Text 7"/>
          <p:cNvSpPr/>
          <p:nvPr/>
        </p:nvSpPr>
        <p:spPr>
          <a:xfrm>
            <a:off x="10325695" y="2115860"/>
            <a:ext cx="202525" cy="357307"/>
          </a:xfrm>
          <a:prstGeom prst="rect">
            <a:avLst/>
          </a:prstGeom>
          <a:noFill/>
          <a:ln/>
        </p:spPr>
        <p:txBody>
          <a:bodyPr wrap="none" rtlCol="0" anchor="t"/>
          <a:lstStyle/>
          <a:p>
            <a:pPr marL="0" indent="0" algn="ctr">
              <a:lnSpc>
                <a:spcPts val="2813"/>
              </a:lnSpc>
              <a:buNone/>
            </a:pPr>
            <a:r>
              <a:rPr lang="en-US" sz="2813" b="1" dirty="0">
                <a:solidFill>
                  <a:srgbClr val="272525"/>
                </a:solidFill>
                <a:latin typeface="Petrona" pitchFamily="34" charset="0"/>
                <a:ea typeface="Petrona" pitchFamily="34" charset="-122"/>
                <a:cs typeface="Petrona" pitchFamily="34" charset="-120"/>
              </a:rPr>
              <a:t>2</a:t>
            </a:r>
            <a:endParaRPr lang="en-US" sz="2813" dirty="0"/>
          </a:p>
        </p:txBody>
      </p:sp>
      <p:sp>
        <p:nvSpPr>
          <p:cNvPr id="13" name="Text 8"/>
          <p:cNvSpPr/>
          <p:nvPr/>
        </p:nvSpPr>
        <p:spPr>
          <a:xfrm>
            <a:off x="10908983" y="2039422"/>
            <a:ext cx="2927747" cy="372070"/>
          </a:xfrm>
          <a:prstGeom prst="rect">
            <a:avLst/>
          </a:prstGeom>
          <a:noFill/>
          <a:ln/>
        </p:spPr>
        <p:txBody>
          <a:bodyPr wrap="none" rtlCol="0" anchor="t"/>
          <a:lstStyle/>
          <a:p>
            <a:pPr marL="0" indent="0">
              <a:lnSpc>
                <a:spcPts val="2930"/>
              </a:lnSpc>
              <a:buNone/>
            </a:pPr>
            <a:r>
              <a:rPr lang="en-US" sz="2344" b="1" dirty="0">
                <a:solidFill>
                  <a:srgbClr val="272525"/>
                </a:solidFill>
                <a:latin typeface="Petrona" pitchFamily="34" charset="0"/>
                <a:ea typeface="Petrona" pitchFamily="34" charset="-122"/>
                <a:cs typeface="Petrona" pitchFamily="34" charset="-120"/>
              </a:rPr>
              <a:t>Waste Management</a:t>
            </a:r>
            <a:endParaRPr lang="en-US" sz="2344" dirty="0"/>
          </a:p>
        </p:txBody>
      </p:sp>
      <p:sp>
        <p:nvSpPr>
          <p:cNvPr id="14" name="Text 9"/>
          <p:cNvSpPr/>
          <p:nvPr/>
        </p:nvSpPr>
        <p:spPr>
          <a:xfrm>
            <a:off x="10908983" y="2547580"/>
            <a:ext cx="2927747" cy="1814513"/>
          </a:xfrm>
          <a:prstGeom prst="rect">
            <a:avLst/>
          </a:prstGeom>
          <a:noFill/>
          <a:ln/>
        </p:spPr>
        <p:txBody>
          <a:bodyPr wrap="square" rtlCol="0" anchor="t"/>
          <a:lstStyle/>
          <a:p>
            <a:pPr marL="0" indent="0">
              <a:lnSpc>
                <a:spcPts val="2858"/>
              </a:lnSpc>
              <a:buNone/>
            </a:pPr>
            <a:r>
              <a:rPr lang="en-US" sz="1786" dirty="0">
                <a:solidFill>
                  <a:srgbClr val="272525"/>
                </a:solidFill>
                <a:latin typeface="Inter" pitchFamily="34" charset="0"/>
                <a:ea typeface="Inter" pitchFamily="34" charset="-122"/>
                <a:cs typeface="Inter" pitchFamily="34" charset="-120"/>
              </a:rPr>
              <a:t>Similarly, waste-related issues remain unaddressed due to inefficient reporting and handling systems.</a:t>
            </a:r>
            <a:endParaRPr lang="en-US" sz="1786" dirty="0"/>
          </a:p>
        </p:txBody>
      </p:sp>
      <p:sp>
        <p:nvSpPr>
          <p:cNvPr id="15" name="Shape 10"/>
          <p:cNvSpPr/>
          <p:nvPr/>
        </p:nvSpPr>
        <p:spPr>
          <a:xfrm>
            <a:off x="6280190" y="6295668"/>
            <a:ext cx="510302" cy="510302"/>
          </a:xfrm>
          <a:prstGeom prst="roundRect">
            <a:avLst>
              <a:gd name="adj" fmla="val 18669"/>
            </a:avLst>
          </a:prstGeom>
          <a:solidFill>
            <a:srgbClr val="CCEEFF"/>
          </a:solidFill>
          <a:ln w="7620">
            <a:solidFill>
              <a:srgbClr val="B2D4E5"/>
            </a:solidFill>
            <a:prstDash val="solid"/>
          </a:ln>
        </p:spPr>
      </p:sp>
      <p:sp>
        <p:nvSpPr>
          <p:cNvPr id="16" name="Text 11"/>
          <p:cNvSpPr/>
          <p:nvPr/>
        </p:nvSpPr>
        <p:spPr>
          <a:xfrm>
            <a:off x="6434257" y="6372106"/>
            <a:ext cx="202168" cy="357307"/>
          </a:xfrm>
          <a:prstGeom prst="rect">
            <a:avLst/>
          </a:prstGeom>
          <a:noFill/>
          <a:ln/>
        </p:spPr>
        <p:txBody>
          <a:bodyPr wrap="none" rtlCol="0" anchor="t"/>
          <a:lstStyle/>
          <a:p>
            <a:pPr marL="0" indent="0" algn="ctr">
              <a:lnSpc>
                <a:spcPts val="2813"/>
              </a:lnSpc>
              <a:buNone/>
            </a:pPr>
            <a:r>
              <a:rPr lang="en-US" sz="2813" b="1" dirty="0">
                <a:solidFill>
                  <a:srgbClr val="272525"/>
                </a:solidFill>
                <a:latin typeface="Petrona" pitchFamily="34" charset="0"/>
                <a:ea typeface="Petrona" pitchFamily="34" charset="-122"/>
                <a:cs typeface="Petrona" pitchFamily="34" charset="-120"/>
              </a:rPr>
              <a:t>3</a:t>
            </a:r>
            <a:endParaRPr lang="en-US" sz="2813" dirty="0"/>
          </a:p>
        </p:txBody>
      </p:sp>
      <p:sp>
        <p:nvSpPr>
          <p:cNvPr id="17" name="Text 12"/>
          <p:cNvSpPr/>
          <p:nvPr/>
        </p:nvSpPr>
        <p:spPr>
          <a:xfrm>
            <a:off x="7017306" y="6295668"/>
            <a:ext cx="2977039" cy="372070"/>
          </a:xfrm>
          <a:prstGeom prst="rect">
            <a:avLst/>
          </a:prstGeom>
          <a:noFill/>
          <a:ln/>
        </p:spPr>
        <p:txBody>
          <a:bodyPr wrap="none" rtlCol="0" anchor="t"/>
          <a:lstStyle/>
          <a:p>
            <a:pPr marL="0" indent="0">
              <a:lnSpc>
                <a:spcPts val="2930"/>
              </a:lnSpc>
              <a:buNone/>
            </a:pPr>
            <a:r>
              <a:rPr lang="en-US" sz="2344" b="1" dirty="0">
                <a:solidFill>
                  <a:srgbClr val="272525"/>
                </a:solidFill>
                <a:latin typeface="Petrona" pitchFamily="34" charset="0"/>
                <a:ea typeface="Petrona" pitchFamily="34" charset="-122"/>
                <a:cs typeface="Petrona" pitchFamily="34" charset="-120"/>
              </a:rPr>
              <a:t>Community Impact</a:t>
            </a:r>
            <a:endParaRPr lang="en-US" sz="2344" dirty="0"/>
          </a:p>
        </p:txBody>
      </p:sp>
      <p:sp>
        <p:nvSpPr>
          <p:cNvPr id="18" name="Text 13"/>
          <p:cNvSpPr/>
          <p:nvPr/>
        </p:nvSpPr>
        <p:spPr>
          <a:xfrm>
            <a:off x="7017306" y="6803827"/>
            <a:ext cx="6819305" cy="725805"/>
          </a:xfrm>
          <a:prstGeom prst="rect">
            <a:avLst/>
          </a:prstGeom>
          <a:noFill/>
          <a:ln/>
        </p:spPr>
        <p:txBody>
          <a:bodyPr wrap="square" rtlCol="0" anchor="t"/>
          <a:lstStyle/>
          <a:p>
            <a:pPr marL="0" indent="0">
              <a:lnSpc>
                <a:spcPts val="2858"/>
              </a:lnSpc>
              <a:buNone/>
            </a:pPr>
            <a:r>
              <a:rPr lang="en-US" sz="1786" dirty="0">
                <a:solidFill>
                  <a:srgbClr val="272525"/>
                </a:solidFill>
                <a:latin typeface="Inter" pitchFamily="34" charset="0"/>
                <a:ea typeface="Inter" pitchFamily="34" charset="-122"/>
                <a:cs typeface="Inter" pitchFamily="34" charset="-120"/>
              </a:rPr>
              <a:t>These problems negatively impact the quality of life, causing health hazards and resource wastage.</a:t>
            </a:r>
            <a:endParaRPr lang="en-US" sz="178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793790" y="1116211"/>
            <a:ext cx="5954197" cy="744260"/>
          </a:xfrm>
          <a:prstGeom prst="rect">
            <a:avLst/>
          </a:prstGeom>
          <a:noFill/>
          <a:ln/>
        </p:spPr>
        <p:txBody>
          <a:bodyPr wrap="none" rtlCol="0" anchor="t"/>
          <a:lstStyle/>
          <a:p>
            <a:pPr marL="0" indent="0">
              <a:lnSpc>
                <a:spcPts val="5860"/>
              </a:lnSpc>
              <a:buNone/>
            </a:pPr>
            <a:r>
              <a:rPr lang="en-US" sz="4688" b="1" dirty="0">
                <a:solidFill>
                  <a:srgbClr val="000000"/>
                </a:solidFill>
                <a:latin typeface="Petrona" pitchFamily="34" charset="0"/>
                <a:ea typeface="Petrona" pitchFamily="34" charset="-122"/>
                <a:cs typeface="Petrona" pitchFamily="34" charset="-120"/>
              </a:rPr>
              <a:t>Solution Summary</a:t>
            </a:r>
            <a:endParaRPr lang="en-US" sz="4688" dirty="0"/>
          </a:p>
        </p:txBody>
      </p:sp>
      <p:pic>
        <p:nvPicPr>
          <p:cNvPr id="5" name="Image 1" descr="preencoded.png"/>
          <p:cNvPicPr>
            <a:picLocks noChangeAspect="1"/>
          </p:cNvPicPr>
          <p:nvPr/>
        </p:nvPicPr>
        <p:blipFill>
          <a:blip r:embed="rId4"/>
          <a:stretch>
            <a:fillRect/>
          </a:stretch>
        </p:blipFill>
        <p:spPr>
          <a:xfrm>
            <a:off x="793790" y="2314099"/>
            <a:ext cx="4120753" cy="2546747"/>
          </a:xfrm>
          <a:prstGeom prst="rect">
            <a:avLst/>
          </a:prstGeom>
        </p:spPr>
      </p:pic>
      <p:sp>
        <p:nvSpPr>
          <p:cNvPr id="6" name="Text 2"/>
          <p:cNvSpPr/>
          <p:nvPr/>
        </p:nvSpPr>
        <p:spPr>
          <a:xfrm>
            <a:off x="793790" y="5144333"/>
            <a:ext cx="3572828" cy="372070"/>
          </a:xfrm>
          <a:prstGeom prst="rect">
            <a:avLst/>
          </a:prstGeom>
          <a:noFill/>
          <a:ln/>
        </p:spPr>
        <p:txBody>
          <a:bodyPr wrap="none" rtlCol="0" anchor="t"/>
          <a:lstStyle/>
          <a:p>
            <a:pPr marL="0" indent="0" algn="l">
              <a:lnSpc>
                <a:spcPts val="2930"/>
              </a:lnSpc>
              <a:buNone/>
            </a:pPr>
            <a:r>
              <a:rPr lang="en-US" sz="2344" b="1" dirty="0">
                <a:solidFill>
                  <a:srgbClr val="272525"/>
                </a:solidFill>
                <a:latin typeface="Petrona" pitchFamily="34" charset="0"/>
                <a:ea typeface="Petrona" pitchFamily="34" charset="-122"/>
                <a:cs typeface="Petrona" pitchFamily="34" charset="-120"/>
              </a:rPr>
              <a:t>CommUnityCare Platform</a:t>
            </a:r>
            <a:endParaRPr lang="en-US" sz="2344" dirty="0"/>
          </a:p>
        </p:txBody>
      </p:sp>
      <p:sp>
        <p:nvSpPr>
          <p:cNvPr id="7" name="Text 3"/>
          <p:cNvSpPr/>
          <p:nvPr/>
        </p:nvSpPr>
        <p:spPr>
          <a:xfrm>
            <a:off x="793790" y="5652492"/>
            <a:ext cx="4120753" cy="1451610"/>
          </a:xfrm>
          <a:prstGeom prst="rect">
            <a:avLst/>
          </a:prstGeom>
          <a:noFill/>
          <a:ln/>
        </p:spPr>
        <p:txBody>
          <a:bodyPr wrap="square" rtlCol="0" anchor="t"/>
          <a:lstStyle/>
          <a:p>
            <a:pPr marL="0" indent="0" algn="l">
              <a:lnSpc>
                <a:spcPts val="2858"/>
              </a:lnSpc>
              <a:buNone/>
            </a:pPr>
            <a:r>
              <a:rPr lang="en-US" sz="1786" dirty="0">
                <a:solidFill>
                  <a:srgbClr val="272525"/>
                </a:solidFill>
                <a:latin typeface="Inter" pitchFamily="34" charset="0"/>
                <a:ea typeface="Inter" pitchFamily="34" charset="-122"/>
                <a:cs typeface="Inter" pitchFamily="34" charset="-120"/>
              </a:rPr>
              <a:t>An intuitive web platform that allows residents to report water and waste issues by uploading pictures and descriptions.</a:t>
            </a:r>
            <a:endParaRPr lang="en-US" sz="1786" dirty="0"/>
          </a:p>
        </p:txBody>
      </p:sp>
      <p:pic>
        <p:nvPicPr>
          <p:cNvPr id="8" name="Image 2" descr="preencoded.png"/>
          <p:cNvPicPr>
            <a:picLocks noChangeAspect="1"/>
          </p:cNvPicPr>
          <p:nvPr/>
        </p:nvPicPr>
        <p:blipFill>
          <a:blip r:embed="rId5"/>
          <a:stretch>
            <a:fillRect/>
          </a:stretch>
        </p:blipFill>
        <p:spPr>
          <a:xfrm>
            <a:off x="5254704" y="2314099"/>
            <a:ext cx="4120872" cy="2546866"/>
          </a:xfrm>
          <a:prstGeom prst="rect">
            <a:avLst/>
          </a:prstGeom>
        </p:spPr>
      </p:pic>
      <p:sp>
        <p:nvSpPr>
          <p:cNvPr id="9" name="Text 4"/>
          <p:cNvSpPr/>
          <p:nvPr/>
        </p:nvSpPr>
        <p:spPr>
          <a:xfrm>
            <a:off x="5254704" y="5144453"/>
            <a:ext cx="4120872" cy="744141"/>
          </a:xfrm>
          <a:prstGeom prst="rect">
            <a:avLst/>
          </a:prstGeom>
          <a:noFill/>
          <a:ln/>
        </p:spPr>
        <p:txBody>
          <a:bodyPr wrap="square" rtlCol="0" anchor="t"/>
          <a:lstStyle/>
          <a:p>
            <a:pPr marL="0" indent="0" algn="l">
              <a:lnSpc>
                <a:spcPts val="2930"/>
              </a:lnSpc>
              <a:buNone/>
            </a:pPr>
            <a:r>
              <a:rPr lang="en-US" sz="2344" b="1" dirty="0">
                <a:solidFill>
                  <a:srgbClr val="272525"/>
                </a:solidFill>
                <a:latin typeface="Petrona" pitchFamily="34" charset="0"/>
                <a:ea typeface="Petrona" pitchFamily="34" charset="-122"/>
                <a:cs typeface="Petrona" pitchFamily="34" charset="-120"/>
              </a:rPr>
              <a:t>Real-Time Mapping and Alerts</a:t>
            </a:r>
            <a:endParaRPr lang="en-US" sz="2344" dirty="0"/>
          </a:p>
        </p:txBody>
      </p:sp>
      <p:sp>
        <p:nvSpPr>
          <p:cNvPr id="10" name="Text 5"/>
          <p:cNvSpPr/>
          <p:nvPr/>
        </p:nvSpPr>
        <p:spPr>
          <a:xfrm>
            <a:off x="5254704" y="6024682"/>
            <a:ext cx="4120872" cy="1088708"/>
          </a:xfrm>
          <a:prstGeom prst="rect">
            <a:avLst/>
          </a:prstGeom>
          <a:noFill/>
          <a:ln/>
        </p:spPr>
        <p:txBody>
          <a:bodyPr wrap="square" rtlCol="0" anchor="t"/>
          <a:lstStyle/>
          <a:p>
            <a:pPr marL="0" indent="0" algn="l">
              <a:lnSpc>
                <a:spcPts val="2858"/>
              </a:lnSpc>
              <a:buNone/>
            </a:pPr>
            <a:r>
              <a:rPr lang="en-US" sz="1786" dirty="0">
                <a:solidFill>
                  <a:srgbClr val="272525"/>
                </a:solidFill>
                <a:latin typeface="Inter" pitchFamily="34" charset="0"/>
                <a:ea typeface="Inter" pitchFamily="34" charset="-122"/>
                <a:cs typeface="Inter" pitchFamily="34" charset="-120"/>
              </a:rPr>
              <a:t>Issues are mapped and alerts are sent to government officials for prompt action.</a:t>
            </a:r>
            <a:endParaRPr lang="en-US" sz="1786" dirty="0"/>
          </a:p>
        </p:txBody>
      </p:sp>
      <p:pic>
        <p:nvPicPr>
          <p:cNvPr id="11" name="Image 3" descr="preencoded.png"/>
          <p:cNvPicPr>
            <a:picLocks noChangeAspect="1"/>
          </p:cNvPicPr>
          <p:nvPr/>
        </p:nvPicPr>
        <p:blipFill>
          <a:blip r:embed="rId6"/>
          <a:stretch>
            <a:fillRect/>
          </a:stretch>
        </p:blipFill>
        <p:spPr>
          <a:xfrm>
            <a:off x="9715738" y="2314099"/>
            <a:ext cx="4120753" cy="2546747"/>
          </a:xfrm>
          <a:prstGeom prst="rect">
            <a:avLst/>
          </a:prstGeom>
        </p:spPr>
      </p:pic>
      <p:sp>
        <p:nvSpPr>
          <p:cNvPr id="12" name="Text 6"/>
          <p:cNvSpPr/>
          <p:nvPr/>
        </p:nvSpPr>
        <p:spPr>
          <a:xfrm>
            <a:off x="9715738" y="5144333"/>
            <a:ext cx="3204210" cy="372070"/>
          </a:xfrm>
          <a:prstGeom prst="rect">
            <a:avLst/>
          </a:prstGeom>
          <a:noFill/>
          <a:ln/>
        </p:spPr>
        <p:txBody>
          <a:bodyPr wrap="none" rtlCol="0" anchor="t"/>
          <a:lstStyle/>
          <a:p>
            <a:pPr marL="0" indent="0" algn="l">
              <a:lnSpc>
                <a:spcPts val="2930"/>
              </a:lnSpc>
              <a:buNone/>
            </a:pPr>
            <a:r>
              <a:rPr lang="en-US" sz="2344" b="1" dirty="0">
                <a:solidFill>
                  <a:srgbClr val="272525"/>
                </a:solidFill>
                <a:latin typeface="Petrona" pitchFamily="34" charset="0"/>
                <a:ea typeface="Petrona" pitchFamily="34" charset="-122"/>
                <a:cs typeface="Petrona" pitchFamily="34" charset="-120"/>
              </a:rPr>
              <a:t>Advanced Technologies</a:t>
            </a:r>
            <a:endParaRPr lang="en-US" sz="2344" dirty="0"/>
          </a:p>
        </p:txBody>
      </p:sp>
      <p:sp>
        <p:nvSpPr>
          <p:cNvPr id="13" name="Text 7"/>
          <p:cNvSpPr/>
          <p:nvPr/>
        </p:nvSpPr>
        <p:spPr>
          <a:xfrm>
            <a:off x="9715738" y="5652492"/>
            <a:ext cx="4120753" cy="1451610"/>
          </a:xfrm>
          <a:prstGeom prst="rect">
            <a:avLst/>
          </a:prstGeom>
          <a:noFill/>
          <a:ln/>
        </p:spPr>
        <p:txBody>
          <a:bodyPr wrap="square" rtlCol="0" anchor="t"/>
          <a:lstStyle/>
          <a:p>
            <a:pPr marL="0" indent="0" algn="l">
              <a:lnSpc>
                <a:spcPts val="2858"/>
              </a:lnSpc>
              <a:buNone/>
            </a:pPr>
            <a:r>
              <a:rPr lang="en-US" sz="1786" dirty="0">
                <a:solidFill>
                  <a:srgbClr val="272525"/>
                </a:solidFill>
                <a:latin typeface="Inter" pitchFamily="34" charset="0"/>
                <a:ea typeface="Inter" pitchFamily="34" charset="-122"/>
                <a:cs typeface="Inter" pitchFamily="34" charset="-120"/>
              </a:rPr>
              <a:t>Integration of Google Maps for mapping, sensors for real-time leak detection, and machine learning for problem clustering and analysis.</a:t>
            </a:r>
            <a:endParaRPr lang="en-US" sz="178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21" name="Picture 20">
            <a:extLst>
              <a:ext uri="{FF2B5EF4-FFF2-40B4-BE49-F238E27FC236}">
                <a16:creationId xmlns:a16="http://schemas.microsoft.com/office/drawing/2014/main" id="{8AC38E8C-3F96-8E65-0FE0-16712022E8C2}"/>
              </a:ext>
            </a:extLst>
          </p:cNvPr>
          <p:cNvPicPr>
            <a:picLocks noChangeAspect="1"/>
          </p:cNvPicPr>
          <p:nvPr/>
        </p:nvPicPr>
        <p:blipFill>
          <a:blip r:embed="rId4"/>
          <a:stretch>
            <a:fillRect/>
          </a:stretch>
        </p:blipFill>
        <p:spPr>
          <a:xfrm>
            <a:off x="1" y="925158"/>
            <a:ext cx="4623660" cy="7309820"/>
          </a:xfrm>
          <a:prstGeom prst="rect">
            <a:avLst/>
          </a:prstGeom>
        </p:spPr>
      </p:pic>
      <p:pic>
        <p:nvPicPr>
          <p:cNvPr id="23" name="Picture 22">
            <a:extLst>
              <a:ext uri="{FF2B5EF4-FFF2-40B4-BE49-F238E27FC236}">
                <a16:creationId xmlns:a16="http://schemas.microsoft.com/office/drawing/2014/main" id="{6FBA7280-5CB4-D391-9BF2-D34639C6939E}"/>
              </a:ext>
            </a:extLst>
          </p:cNvPr>
          <p:cNvPicPr>
            <a:picLocks noChangeAspect="1"/>
          </p:cNvPicPr>
          <p:nvPr/>
        </p:nvPicPr>
        <p:blipFill>
          <a:blip r:embed="rId5"/>
          <a:stretch>
            <a:fillRect/>
          </a:stretch>
        </p:blipFill>
        <p:spPr>
          <a:xfrm>
            <a:off x="4623662" y="925158"/>
            <a:ext cx="4902506" cy="7304442"/>
          </a:xfrm>
          <a:prstGeom prst="rect">
            <a:avLst/>
          </a:prstGeom>
        </p:spPr>
      </p:pic>
      <p:pic>
        <p:nvPicPr>
          <p:cNvPr id="25" name="Picture 24">
            <a:extLst>
              <a:ext uri="{FF2B5EF4-FFF2-40B4-BE49-F238E27FC236}">
                <a16:creationId xmlns:a16="http://schemas.microsoft.com/office/drawing/2014/main" id="{BD349203-2238-00D5-170E-F8A58F00DC00}"/>
              </a:ext>
            </a:extLst>
          </p:cNvPr>
          <p:cNvPicPr>
            <a:picLocks noChangeAspect="1"/>
          </p:cNvPicPr>
          <p:nvPr/>
        </p:nvPicPr>
        <p:blipFill>
          <a:blip r:embed="rId6"/>
          <a:stretch>
            <a:fillRect/>
          </a:stretch>
        </p:blipFill>
        <p:spPr>
          <a:xfrm>
            <a:off x="9526168" y="925158"/>
            <a:ext cx="5104231" cy="7309820"/>
          </a:xfrm>
          <a:prstGeom prst="rect">
            <a:avLst/>
          </a:prstGeom>
        </p:spPr>
      </p:pic>
      <p:sp>
        <p:nvSpPr>
          <p:cNvPr id="26" name="TextBox 25">
            <a:extLst>
              <a:ext uri="{FF2B5EF4-FFF2-40B4-BE49-F238E27FC236}">
                <a16:creationId xmlns:a16="http://schemas.microsoft.com/office/drawing/2014/main" id="{6C1296E5-4BD0-9060-F694-534926660EC5}"/>
              </a:ext>
            </a:extLst>
          </p:cNvPr>
          <p:cNvSpPr txBox="1"/>
          <p:nvPr/>
        </p:nvSpPr>
        <p:spPr>
          <a:xfrm>
            <a:off x="5773239" y="168674"/>
            <a:ext cx="2603351" cy="584775"/>
          </a:xfrm>
          <a:prstGeom prst="rect">
            <a:avLst/>
          </a:prstGeom>
          <a:noFill/>
        </p:spPr>
        <p:txBody>
          <a:bodyPr wrap="square" rtlCol="0">
            <a:spAutoFit/>
          </a:bodyPr>
          <a:lstStyle/>
          <a:p>
            <a:r>
              <a:rPr lang="en-IN" sz="3200" b="1" dirty="0"/>
              <a:t>FLOW CHART</a:t>
            </a:r>
          </a:p>
        </p:txBody>
      </p:sp>
    </p:spTree>
    <p:extLst>
      <p:ext uri="{BB962C8B-B14F-4D97-AF65-F5344CB8AC3E}">
        <p14:creationId xmlns:p14="http://schemas.microsoft.com/office/powerpoint/2010/main" val="1467312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51178" y="603885"/>
            <a:ext cx="7790855" cy="641390"/>
          </a:xfrm>
          <a:prstGeom prst="rect">
            <a:avLst/>
          </a:prstGeom>
          <a:noFill/>
          <a:ln/>
        </p:spPr>
        <p:txBody>
          <a:bodyPr wrap="none" rtlCol="0" anchor="t"/>
          <a:lstStyle/>
          <a:p>
            <a:pPr marL="0" indent="0">
              <a:lnSpc>
                <a:spcPts val="5051"/>
              </a:lnSpc>
              <a:buNone/>
            </a:pPr>
            <a:r>
              <a:rPr lang="en-US" sz="4041" b="1" dirty="0">
                <a:solidFill>
                  <a:srgbClr val="000000"/>
                </a:solidFill>
                <a:latin typeface="Petrona" pitchFamily="34" charset="0"/>
                <a:ea typeface="Petrona" pitchFamily="34" charset="-122"/>
                <a:cs typeface="Petrona" pitchFamily="34" charset="-120"/>
              </a:rPr>
              <a:t>Detailed Approach - Architecture</a:t>
            </a:r>
            <a:endParaRPr lang="en-US" sz="4041" dirty="0"/>
          </a:p>
        </p:txBody>
      </p:sp>
      <p:pic>
        <p:nvPicPr>
          <p:cNvPr id="5" name="Image 1" descr="preencoded.png"/>
          <p:cNvPicPr>
            <a:picLocks noChangeAspect="1"/>
          </p:cNvPicPr>
          <p:nvPr/>
        </p:nvPicPr>
        <p:blipFill>
          <a:blip r:embed="rId4"/>
          <a:stretch>
            <a:fillRect/>
          </a:stretch>
        </p:blipFill>
        <p:spPr>
          <a:xfrm>
            <a:off x="851178" y="1758434"/>
            <a:ext cx="2874288" cy="2299335"/>
          </a:xfrm>
          <a:prstGeom prst="rect">
            <a:avLst/>
          </a:prstGeom>
        </p:spPr>
      </p:pic>
      <p:sp>
        <p:nvSpPr>
          <p:cNvPr id="6" name="Text 2"/>
          <p:cNvSpPr/>
          <p:nvPr/>
        </p:nvSpPr>
        <p:spPr>
          <a:xfrm>
            <a:off x="851178" y="4277678"/>
            <a:ext cx="2566035" cy="320635"/>
          </a:xfrm>
          <a:prstGeom prst="rect">
            <a:avLst/>
          </a:prstGeom>
          <a:noFill/>
          <a:ln/>
        </p:spPr>
        <p:txBody>
          <a:bodyPr wrap="none" rtlCol="0" anchor="t"/>
          <a:lstStyle/>
          <a:p>
            <a:pPr marL="0" indent="0">
              <a:lnSpc>
                <a:spcPts val="2526"/>
              </a:lnSpc>
              <a:buNone/>
            </a:pPr>
            <a:r>
              <a:rPr lang="en-US" sz="2021" b="1" dirty="0">
                <a:solidFill>
                  <a:srgbClr val="000000"/>
                </a:solidFill>
                <a:latin typeface="Petrona" pitchFamily="34" charset="0"/>
                <a:ea typeface="Petrona" pitchFamily="34" charset="-122"/>
                <a:cs typeface="Petrona" pitchFamily="34" charset="-120"/>
              </a:rPr>
              <a:t>System Overview</a:t>
            </a:r>
            <a:endParaRPr lang="en-US" sz="2021" dirty="0"/>
          </a:p>
        </p:txBody>
      </p:sp>
      <p:sp>
        <p:nvSpPr>
          <p:cNvPr id="7" name="Text 3"/>
          <p:cNvSpPr/>
          <p:nvPr/>
        </p:nvSpPr>
        <p:spPr>
          <a:xfrm>
            <a:off x="851178" y="4793813"/>
            <a:ext cx="2874288" cy="2502218"/>
          </a:xfrm>
          <a:prstGeom prst="rect">
            <a:avLst/>
          </a:prstGeom>
          <a:noFill/>
          <a:ln/>
        </p:spPr>
        <p:txBody>
          <a:bodyPr wrap="square" rtlCol="0" anchor="t"/>
          <a:lstStyle/>
          <a:p>
            <a:pPr marL="0" indent="0">
              <a:lnSpc>
                <a:spcPts val="2463"/>
              </a:lnSpc>
              <a:buNone/>
            </a:pPr>
            <a:r>
              <a:rPr lang="en-US" sz="1539" dirty="0">
                <a:solidFill>
                  <a:srgbClr val="272525"/>
                </a:solidFill>
                <a:latin typeface="Inter" pitchFamily="34" charset="0"/>
                <a:ea typeface="Inter" pitchFamily="34" charset="-122"/>
                <a:cs typeface="Inter" pitchFamily="34" charset="-120"/>
              </a:rPr>
              <a:t>The CommUnityCare platform consists of a user-friendly web frontend, a powerful backend for data processing and analysis, a comprehensive database, and seamless integration with various external services.</a:t>
            </a:r>
            <a:endParaRPr lang="en-US" sz="1539" dirty="0"/>
          </a:p>
        </p:txBody>
      </p:sp>
      <p:pic>
        <p:nvPicPr>
          <p:cNvPr id="8" name="Image 2" descr="preencoded.png"/>
          <p:cNvPicPr>
            <a:picLocks noChangeAspect="1"/>
          </p:cNvPicPr>
          <p:nvPr/>
        </p:nvPicPr>
        <p:blipFill>
          <a:blip r:embed="rId5"/>
          <a:stretch>
            <a:fillRect/>
          </a:stretch>
        </p:blipFill>
        <p:spPr>
          <a:xfrm>
            <a:off x="4210050" y="1758434"/>
            <a:ext cx="2874288" cy="2155627"/>
          </a:xfrm>
          <a:prstGeom prst="rect">
            <a:avLst/>
          </a:prstGeom>
        </p:spPr>
      </p:pic>
      <p:sp>
        <p:nvSpPr>
          <p:cNvPr id="9" name="Text 4"/>
          <p:cNvSpPr/>
          <p:nvPr/>
        </p:nvSpPr>
        <p:spPr>
          <a:xfrm>
            <a:off x="4210050" y="4133969"/>
            <a:ext cx="2566035" cy="320635"/>
          </a:xfrm>
          <a:prstGeom prst="rect">
            <a:avLst/>
          </a:prstGeom>
          <a:noFill/>
          <a:ln/>
        </p:spPr>
        <p:txBody>
          <a:bodyPr wrap="none" rtlCol="0" anchor="t"/>
          <a:lstStyle/>
          <a:p>
            <a:pPr marL="0" indent="0">
              <a:lnSpc>
                <a:spcPts val="2526"/>
              </a:lnSpc>
              <a:buNone/>
            </a:pPr>
            <a:r>
              <a:rPr lang="en-US" sz="2021" b="1" dirty="0">
                <a:solidFill>
                  <a:srgbClr val="000000"/>
                </a:solidFill>
                <a:latin typeface="Petrona" pitchFamily="34" charset="0"/>
                <a:ea typeface="Petrona" pitchFamily="34" charset="-122"/>
                <a:cs typeface="Petrona" pitchFamily="34" charset="-120"/>
              </a:rPr>
              <a:t>Frontend</a:t>
            </a:r>
            <a:endParaRPr lang="en-US" sz="2021" dirty="0"/>
          </a:p>
        </p:txBody>
      </p:sp>
      <p:sp>
        <p:nvSpPr>
          <p:cNvPr id="10" name="Text 5"/>
          <p:cNvSpPr/>
          <p:nvPr/>
        </p:nvSpPr>
        <p:spPr>
          <a:xfrm>
            <a:off x="4210050" y="4650105"/>
            <a:ext cx="2874288" cy="1563886"/>
          </a:xfrm>
          <a:prstGeom prst="rect">
            <a:avLst/>
          </a:prstGeom>
          <a:noFill/>
          <a:ln/>
        </p:spPr>
        <p:txBody>
          <a:bodyPr wrap="square" rtlCol="0" anchor="t"/>
          <a:lstStyle/>
          <a:p>
            <a:pPr marL="0" indent="0">
              <a:lnSpc>
                <a:spcPts val="2463"/>
              </a:lnSpc>
              <a:buNone/>
            </a:pPr>
            <a:r>
              <a:rPr lang="en-US" sz="1539" dirty="0">
                <a:solidFill>
                  <a:srgbClr val="272525"/>
                </a:solidFill>
                <a:latin typeface="Inter" pitchFamily="34" charset="0"/>
                <a:ea typeface="Inter" pitchFamily="34" charset="-122"/>
                <a:cs typeface="Inter" pitchFamily="34" charset="-120"/>
              </a:rPr>
              <a:t>The intuitive web interface allows residents to easily report water and waste issues, with the ability to upload photos and descriptions.</a:t>
            </a:r>
            <a:endParaRPr lang="en-US" sz="1539" dirty="0"/>
          </a:p>
        </p:txBody>
      </p:sp>
      <p:pic>
        <p:nvPicPr>
          <p:cNvPr id="11" name="Image 3" descr="preencoded.png"/>
          <p:cNvPicPr>
            <a:picLocks noChangeAspect="1"/>
          </p:cNvPicPr>
          <p:nvPr/>
        </p:nvPicPr>
        <p:blipFill>
          <a:blip r:embed="rId6"/>
          <a:stretch>
            <a:fillRect/>
          </a:stretch>
        </p:blipFill>
        <p:spPr>
          <a:xfrm>
            <a:off x="7568922" y="1758434"/>
            <a:ext cx="2874288" cy="2765941"/>
          </a:xfrm>
          <a:prstGeom prst="rect">
            <a:avLst/>
          </a:prstGeom>
        </p:spPr>
      </p:pic>
      <p:sp>
        <p:nvSpPr>
          <p:cNvPr id="12" name="Text 6"/>
          <p:cNvSpPr/>
          <p:nvPr/>
        </p:nvSpPr>
        <p:spPr>
          <a:xfrm>
            <a:off x="7568922" y="4744283"/>
            <a:ext cx="2566035" cy="320635"/>
          </a:xfrm>
          <a:prstGeom prst="rect">
            <a:avLst/>
          </a:prstGeom>
          <a:noFill/>
          <a:ln/>
        </p:spPr>
        <p:txBody>
          <a:bodyPr wrap="none" rtlCol="0" anchor="t"/>
          <a:lstStyle/>
          <a:p>
            <a:pPr marL="0" indent="0">
              <a:lnSpc>
                <a:spcPts val="2526"/>
              </a:lnSpc>
              <a:buNone/>
            </a:pPr>
            <a:r>
              <a:rPr lang="en-US" sz="2021" b="1" dirty="0">
                <a:solidFill>
                  <a:srgbClr val="000000"/>
                </a:solidFill>
                <a:latin typeface="Petrona" pitchFamily="34" charset="0"/>
                <a:ea typeface="Petrona" pitchFamily="34" charset="-122"/>
                <a:cs typeface="Petrona" pitchFamily="34" charset="-120"/>
              </a:rPr>
              <a:t>Backend</a:t>
            </a:r>
            <a:endParaRPr lang="en-US" sz="2021" dirty="0"/>
          </a:p>
        </p:txBody>
      </p:sp>
      <p:sp>
        <p:nvSpPr>
          <p:cNvPr id="13" name="Text 7"/>
          <p:cNvSpPr/>
          <p:nvPr/>
        </p:nvSpPr>
        <p:spPr>
          <a:xfrm>
            <a:off x="7568922" y="5260419"/>
            <a:ext cx="2874288" cy="2189440"/>
          </a:xfrm>
          <a:prstGeom prst="rect">
            <a:avLst/>
          </a:prstGeom>
          <a:noFill/>
          <a:ln/>
        </p:spPr>
        <p:txBody>
          <a:bodyPr wrap="square" rtlCol="0" anchor="t"/>
          <a:lstStyle/>
          <a:p>
            <a:pPr marL="0" indent="0">
              <a:lnSpc>
                <a:spcPts val="2463"/>
              </a:lnSpc>
              <a:buNone/>
            </a:pPr>
            <a:r>
              <a:rPr lang="en-US" sz="1539" dirty="0">
                <a:solidFill>
                  <a:srgbClr val="272525"/>
                </a:solidFill>
                <a:latin typeface="Inter" pitchFamily="34" charset="0"/>
                <a:ea typeface="Inter" pitchFamily="34" charset="-122"/>
                <a:cs typeface="Inter" pitchFamily="34" charset="-120"/>
              </a:rPr>
              <a:t>The backend handles data processing, natural language processing for keyword extraction, and machine learning algorithms for problem clustering and analysis.</a:t>
            </a:r>
            <a:endParaRPr lang="en-US" sz="1539" dirty="0"/>
          </a:p>
        </p:txBody>
      </p:sp>
      <p:pic>
        <p:nvPicPr>
          <p:cNvPr id="14" name="Image 4" descr="preencoded.png"/>
          <p:cNvPicPr>
            <a:picLocks noChangeAspect="1"/>
          </p:cNvPicPr>
          <p:nvPr/>
        </p:nvPicPr>
        <p:blipFill>
          <a:blip r:embed="rId7"/>
          <a:stretch>
            <a:fillRect/>
          </a:stretch>
        </p:blipFill>
        <p:spPr>
          <a:xfrm>
            <a:off x="10927794" y="1758434"/>
            <a:ext cx="2874288" cy="2197298"/>
          </a:xfrm>
          <a:prstGeom prst="rect">
            <a:avLst/>
          </a:prstGeom>
        </p:spPr>
      </p:pic>
      <p:sp>
        <p:nvSpPr>
          <p:cNvPr id="15" name="Text 8"/>
          <p:cNvSpPr/>
          <p:nvPr/>
        </p:nvSpPr>
        <p:spPr>
          <a:xfrm>
            <a:off x="10927794" y="4175641"/>
            <a:ext cx="2566035" cy="320635"/>
          </a:xfrm>
          <a:prstGeom prst="rect">
            <a:avLst/>
          </a:prstGeom>
          <a:noFill/>
          <a:ln/>
        </p:spPr>
        <p:txBody>
          <a:bodyPr wrap="none" rtlCol="0" anchor="t"/>
          <a:lstStyle/>
          <a:p>
            <a:pPr marL="0" indent="0">
              <a:lnSpc>
                <a:spcPts val="2526"/>
              </a:lnSpc>
              <a:buNone/>
            </a:pPr>
            <a:r>
              <a:rPr lang="en-US" sz="2021" b="1" dirty="0">
                <a:solidFill>
                  <a:srgbClr val="000000"/>
                </a:solidFill>
                <a:latin typeface="Petrona" pitchFamily="34" charset="0"/>
                <a:ea typeface="Petrona" pitchFamily="34" charset="-122"/>
                <a:cs typeface="Petrona" pitchFamily="34" charset="-120"/>
              </a:rPr>
              <a:t>Integration</a:t>
            </a:r>
            <a:endParaRPr lang="en-US" sz="2021" dirty="0"/>
          </a:p>
        </p:txBody>
      </p:sp>
      <p:sp>
        <p:nvSpPr>
          <p:cNvPr id="16" name="Text 9"/>
          <p:cNvSpPr/>
          <p:nvPr/>
        </p:nvSpPr>
        <p:spPr>
          <a:xfrm>
            <a:off x="10927794" y="4691777"/>
            <a:ext cx="2874288" cy="1563886"/>
          </a:xfrm>
          <a:prstGeom prst="rect">
            <a:avLst/>
          </a:prstGeom>
          <a:noFill/>
          <a:ln/>
        </p:spPr>
        <p:txBody>
          <a:bodyPr wrap="square" rtlCol="0" anchor="t"/>
          <a:lstStyle/>
          <a:p>
            <a:pPr marL="0" indent="0">
              <a:lnSpc>
                <a:spcPts val="2463"/>
              </a:lnSpc>
              <a:buNone/>
            </a:pPr>
            <a:r>
              <a:rPr lang="en-US" sz="1539" dirty="0">
                <a:solidFill>
                  <a:srgbClr val="272525"/>
                </a:solidFill>
                <a:latin typeface="Inter" pitchFamily="34" charset="0"/>
                <a:ea typeface="Inter" pitchFamily="34" charset="-122"/>
                <a:cs typeface="Inter" pitchFamily="34" charset="-120"/>
              </a:rPr>
              <a:t>The platform integrates with mapping services, government databases, and local water tanker businesses to provide a comprehensive solution.</a:t>
            </a:r>
            <a:endParaRPr lang="en-US" sz="153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98477" y="2295287"/>
            <a:ext cx="5089446" cy="3639026"/>
          </a:xfrm>
          <a:prstGeom prst="rect">
            <a:avLst/>
          </a:prstGeom>
        </p:spPr>
      </p:pic>
      <p:sp>
        <p:nvSpPr>
          <p:cNvPr id="5" name="Text 1"/>
          <p:cNvSpPr/>
          <p:nvPr/>
        </p:nvSpPr>
        <p:spPr>
          <a:xfrm>
            <a:off x="6042065" y="1134666"/>
            <a:ext cx="6051233" cy="521017"/>
          </a:xfrm>
          <a:prstGeom prst="rect">
            <a:avLst/>
          </a:prstGeom>
          <a:noFill/>
          <a:ln/>
        </p:spPr>
        <p:txBody>
          <a:bodyPr wrap="none" rtlCol="0" anchor="t"/>
          <a:lstStyle/>
          <a:p>
            <a:pPr marL="0" indent="0">
              <a:lnSpc>
                <a:spcPts val="4102"/>
              </a:lnSpc>
              <a:buNone/>
            </a:pPr>
            <a:r>
              <a:rPr lang="en-US" sz="3282" b="1" dirty="0">
                <a:solidFill>
                  <a:srgbClr val="000000"/>
                </a:solidFill>
                <a:latin typeface="Petrona" pitchFamily="34" charset="0"/>
                <a:ea typeface="Petrona" pitchFamily="34" charset="-122"/>
                <a:cs typeface="Petrona" pitchFamily="34" charset="-120"/>
              </a:rPr>
              <a:t>Detailed Approach - Algorithms</a:t>
            </a:r>
            <a:endParaRPr lang="en-US" sz="3282" dirty="0"/>
          </a:p>
        </p:txBody>
      </p:sp>
      <p:sp>
        <p:nvSpPr>
          <p:cNvPr id="6" name="Shape 2"/>
          <p:cNvSpPr/>
          <p:nvPr/>
        </p:nvSpPr>
        <p:spPr>
          <a:xfrm>
            <a:off x="6268760" y="1893808"/>
            <a:ext cx="22860" cy="5201007"/>
          </a:xfrm>
          <a:prstGeom prst="roundRect">
            <a:avLst>
              <a:gd name="adj" fmla="val 291721"/>
            </a:avLst>
          </a:prstGeom>
          <a:solidFill>
            <a:srgbClr val="B2D4E5"/>
          </a:solidFill>
          <a:ln/>
        </p:spPr>
      </p:sp>
      <p:sp>
        <p:nvSpPr>
          <p:cNvPr id="7" name="Shape 3"/>
          <p:cNvSpPr/>
          <p:nvPr/>
        </p:nvSpPr>
        <p:spPr>
          <a:xfrm>
            <a:off x="6435923" y="2239566"/>
            <a:ext cx="555665" cy="22860"/>
          </a:xfrm>
          <a:prstGeom prst="roundRect">
            <a:avLst>
              <a:gd name="adj" fmla="val 291721"/>
            </a:avLst>
          </a:prstGeom>
          <a:solidFill>
            <a:srgbClr val="B2D4E5"/>
          </a:solidFill>
          <a:ln/>
        </p:spPr>
      </p:sp>
      <p:sp>
        <p:nvSpPr>
          <p:cNvPr id="8" name="Shape 4"/>
          <p:cNvSpPr/>
          <p:nvPr/>
        </p:nvSpPr>
        <p:spPr>
          <a:xfrm>
            <a:off x="6101596" y="2072402"/>
            <a:ext cx="357188" cy="357188"/>
          </a:xfrm>
          <a:prstGeom prst="roundRect">
            <a:avLst>
              <a:gd name="adj" fmla="val 18670"/>
            </a:avLst>
          </a:prstGeom>
          <a:solidFill>
            <a:srgbClr val="CCEEFF"/>
          </a:solidFill>
          <a:ln w="7620">
            <a:solidFill>
              <a:srgbClr val="B2D4E5"/>
            </a:solidFill>
            <a:prstDash val="solid"/>
          </a:ln>
        </p:spPr>
      </p:sp>
      <p:sp>
        <p:nvSpPr>
          <p:cNvPr id="9" name="Text 5"/>
          <p:cNvSpPr/>
          <p:nvPr/>
        </p:nvSpPr>
        <p:spPr>
          <a:xfrm>
            <a:off x="6226612" y="2125980"/>
            <a:ext cx="107037" cy="250031"/>
          </a:xfrm>
          <a:prstGeom prst="rect">
            <a:avLst/>
          </a:prstGeom>
          <a:noFill/>
          <a:ln/>
        </p:spPr>
        <p:txBody>
          <a:bodyPr wrap="none" rtlCol="0" anchor="t"/>
          <a:lstStyle/>
          <a:p>
            <a:pPr marL="0" indent="0" algn="ctr">
              <a:lnSpc>
                <a:spcPts val="1969"/>
              </a:lnSpc>
              <a:buNone/>
            </a:pPr>
            <a:r>
              <a:rPr lang="en-US" sz="1969" b="1" dirty="0">
                <a:solidFill>
                  <a:srgbClr val="272525"/>
                </a:solidFill>
                <a:latin typeface="Petrona" pitchFamily="34" charset="0"/>
                <a:ea typeface="Petrona" pitchFamily="34" charset="-122"/>
                <a:cs typeface="Petrona" pitchFamily="34" charset="-120"/>
              </a:rPr>
              <a:t>1</a:t>
            </a:r>
            <a:endParaRPr lang="en-US" sz="1969" dirty="0"/>
          </a:p>
        </p:txBody>
      </p:sp>
      <p:sp>
        <p:nvSpPr>
          <p:cNvPr id="10" name="Text 6"/>
          <p:cNvSpPr/>
          <p:nvPr/>
        </p:nvSpPr>
        <p:spPr>
          <a:xfrm>
            <a:off x="7153394" y="2052518"/>
            <a:ext cx="2083951" cy="260390"/>
          </a:xfrm>
          <a:prstGeom prst="rect">
            <a:avLst/>
          </a:prstGeom>
          <a:noFill/>
          <a:ln/>
        </p:spPr>
        <p:txBody>
          <a:bodyPr wrap="none" rtlCol="0" anchor="t"/>
          <a:lstStyle/>
          <a:p>
            <a:pPr marL="0" indent="0" algn="l">
              <a:lnSpc>
                <a:spcPts val="2051"/>
              </a:lnSpc>
              <a:buNone/>
            </a:pPr>
            <a:r>
              <a:rPr lang="en-US" sz="1641" b="1" dirty="0">
                <a:solidFill>
                  <a:srgbClr val="272525"/>
                </a:solidFill>
                <a:latin typeface="Petrona" pitchFamily="34" charset="0"/>
                <a:ea typeface="Petrona" pitchFamily="34" charset="-122"/>
                <a:cs typeface="Petrona" pitchFamily="34" charset="-120"/>
              </a:rPr>
              <a:t>Keyword Extraction</a:t>
            </a:r>
            <a:endParaRPr lang="en-US" sz="1641" dirty="0"/>
          </a:p>
        </p:txBody>
      </p:sp>
      <p:sp>
        <p:nvSpPr>
          <p:cNvPr id="11" name="Text 7"/>
          <p:cNvSpPr/>
          <p:nvPr/>
        </p:nvSpPr>
        <p:spPr>
          <a:xfrm>
            <a:off x="7153394" y="2408158"/>
            <a:ext cx="6921341" cy="508159"/>
          </a:xfrm>
          <a:prstGeom prst="rect">
            <a:avLst/>
          </a:prstGeom>
          <a:noFill/>
          <a:ln/>
        </p:spPr>
        <p:txBody>
          <a:bodyPr wrap="square"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Natural language processing algorithms are used to extract relevant keywords from user reports, enabling smart categorization and analysis of the issues.</a:t>
            </a:r>
            <a:endParaRPr lang="en-US" sz="1250" dirty="0"/>
          </a:p>
        </p:txBody>
      </p:sp>
      <p:sp>
        <p:nvSpPr>
          <p:cNvPr id="12" name="Shape 8"/>
          <p:cNvSpPr/>
          <p:nvPr/>
        </p:nvSpPr>
        <p:spPr>
          <a:xfrm>
            <a:off x="6435923" y="3579495"/>
            <a:ext cx="555665" cy="22860"/>
          </a:xfrm>
          <a:prstGeom prst="roundRect">
            <a:avLst>
              <a:gd name="adj" fmla="val 291721"/>
            </a:avLst>
          </a:prstGeom>
          <a:solidFill>
            <a:srgbClr val="B2D4E5"/>
          </a:solidFill>
          <a:ln/>
        </p:spPr>
      </p:sp>
      <p:sp>
        <p:nvSpPr>
          <p:cNvPr id="13" name="Shape 9"/>
          <p:cNvSpPr/>
          <p:nvPr/>
        </p:nvSpPr>
        <p:spPr>
          <a:xfrm>
            <a:off x="6101596" y="3412331"/>
            <a:ext cx="357188" cy="357188"/>
          </a:xfrm>
          <a:prstGeom prst="roundRect">
            <a:avLst>
              <a:gd name="adj" fmla="val 18670"/>
            </a:avLst>
          </a:prstGeom>
          <a:solidFill>
            <a:srgbClr val="CCEEFF"/>
          </a:solidFill>
          <a:ln w="7620">
            <a:solidFill>
              <a:srgbClr val="B2D4E5"/>
            </a:solidFill>
            <a:prstDash val="solid"/>
          </a:ln>
        </p:spPr>
      </p:sp>
      <p:sp>
        <p:nvSpPr>
          <p:cNvPr id="14" name="Text 10"/>
          <p:cNvSpPr/>
          <p:nvPr/>
        </p:nvSpPr>
        <p:spPr>
          <a:xfrm>
            <a:off x="6209228" y="3465909"/>
            <a:ext cx="141803" cy="250031"/>
          </a:xfrm>
          <a:prstGeom prst="rect">
            <a:avLst/>
          </a:prstGeom>
          <a:noFill/>
          <a:ln/>
        </p:spPr>
        <p:txBody>
          <a:bodyPr wrap="none" rtlCol="0" anchor="t"/>
          <a:lstStyle/>
          <a:p>
            <a:pPr marL="0" indent="0" algn="ctr">
              <a:lnSpc>
                <a:spcPts val="1969"/>
              </a:lnSpc>
              <a:buNone/>
            </a:pPr>
            <a:r>
              <a:rPr lang="en-US" sz="1969" b="1" dirty="0">
                <a:solidFill>
                  <a:srgbClr val="272525"/>
                </a:solidFill>
                <a:latin typeface="Petrona" pitchFamily="34" charset="0"/>
                <a:ea typeface="Petrona" pitchFamily="34" charset="-122"/>
                <a:cs typeface="Petrona" pitchFamily="34" charset="-120"/>
              </a:rPr>
              <a:t>2</a:t>
            </a:r>
            <a:endParaRPr lang="en-US" sz="1969" dirty="0"/>
          </a:p>
        </p:txBody>
      </p:sp>
      <p:sp>
        <p:nvSpPr>
          <p:cNvPr id="15" name="Text 11"/>
          <p:cNvSpPr/>
          <p:nvPr/>
        </p:nvSpPr>
        <p:spPr>
          <a:xfrm>
            <a:off x="7153394" y="3392448"/>
            <a:ext cx="2083951" cy="260390"/>
          </a:xfrm>
          <a:prstGeom prst="rect">
            <a:avLst/>
          </a:prstGeom>
          <a:noFill/>
          <a:ln/>
        </p:spPr>
        <p:txBody>
          <a:bodyPr wrap="none" rtlCol="0" anchor="t"/>
          <a:lstStyle/>
          <a:p>
            <a:pPr marL="0" indent="0" algn="l">
              <a:lnSpc>
                <a:spcPts val="2051"/>
              </a:lnSpc>
              <a:buNone/>
            </a:pPr>
            <a:r>
              <a:rPr lang="en-US" sz="1641" b="1" dirty="0">
                <a:solidFill>
                  <a:srgbClr val="272525"/>
                </a:solidFill>
                <a:latin typeface="Petrona" pitchFamily="34" charset="0"/>
                <a:ea typeface="Petrona" pitchFamily="34" charset="-122"/>
                <a:cs typeface="Petrona" pitchFamily="34" charset="-120"/>
              </a:rPr>
              <a:t>Clustering</a:t>
            </a:r>
            <a:endParaRPr lang="en-US" sz="1641" dirty="0"/>
          </a:p>
        </p:txBody>
      </p:sp>
      <p:sp>
        <p:nvSpPr>
          <p:cNvPr id="16" name="Text 12"/>
          <p:cNvSpPr/>
          <p:nvPr/>
        </p:nvSpPr>
        <p:spPr>
          <a:xfrm>
            <a:off x="7153394" y="3748088"/>
            <a:ext cx="6921341" cy="508159"/>
          </a:xfrm>
          <a:prstGeom prst="rect">
            <a:avLst/>
          </a:prstGeom>
          <a:noFill/>
          <a:ln/>
        </p:spPr>
        <p:txBody>
          <a:bodyPr wrap="square"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Machine learning algorithms group similar issues together, allowing for the identification of problem hotspots and the efficient allocation of resources.</a:t>
            </a:r>
            <a:endParaRPr lang="en-US" sz="1250" dirty="0"/>
          </a:p>
        </p:txBody>
      </p:sp>
      <p:sp>
        <p:nvSpPr>
          <p:cNvPr id="17" name="Shape 13"/>
          <p:cNvSpPr/>
          <p:nvPr/>
        </p:nvSpPr>
        <p:spPr>
          <a:xfrm>
            <a:off x="6435923" y="4919424"/>
            <a:ext cx="555665" cy="22860"/>
          </a:xfrm>
          <a:prstGeom prst="roundRect">
            <a:avLst>
              <a:gd name="adj" fmla="val 291721"/>
            </a:avLst>
          </a:prstGeom>
          <a:solidFill>
            <a:srgbClr val="B2D4E5"/>
          </a:solidFill>
          <a:ln/>
        </p:spPr>
      </p:sp>
      <p:sp>
        <p:nvSpPr>
          <p:cNvPr id="18" name="Shape 14"/>
          <p:cNvSpPr/>
          <p:nvPr/>
        </p:nvSpPr>
        <p:spPr>
          <a:xfrm>
            <a:off x="6101596" y="4752261"/>
            <a:ext cx="357188" cy="357188"/>
          </a:xfrm>
          <a:prstGeom prst="roundRect">
            <a:avLst>
              <a:gd name="adj" fmla="val 18670"/>
            </a:avLst>
          </a:prstGeom>
          <a:solidFill>
            <a:srgbClr val="CCEEFF"/>
          </a:solidFill>
          <a:ln w="7620">
            <a:solidFill>
              <a:srgbClr val="B2D4E5"/>
            </a:solidFill>
            <a:prstDash val="solid"/>
          </a:ln>
        </p:spPr>
      </p:sp>
      <p:sp>
        <p:nvSpPr>
          <p:cNvPr id="19" name="Text 15"/>
          <p:cNvSpPr/>
          <p:nvPr/>
        </p:nvSpPr>
        <p:spPr>
          <a:xfrm>
            <a:off x="6209348" y="4805839"/>
            <a:ext cx="141565" cy="250031"/>
          </a:xfrm>
          <a:prstGeom prst="rect">
            <a:avLst/>
          </a:prstGeom>
          <a:noFill/>
          <a:ln/>
        </p:spPr>
        <p:txBody>
          <a:bodyPr wrap="none" rtlCol="0" anchor="t"/>
          <a:lstStyle/>
          <a:p>
            <a:pPr marL="0" indent="0" algn="ctr">
              <a:lnSpc>
                <a:spcPts val="1969"/>
              </a:lnSpc>
              <a:buNone/>
            </a:pPr>
            <a:r>
              <a:rPr lang="en-US" sz="1969" b="1" dirty="0">
                <a:solidFill>
                  <a:srgbClr val="272525"/>
                </a:solidFill>
                <a:latin typeface="Petrona" pitchFamily="34" charset="0"/>
                <a:ea typeface="Petrona" pitchFamily="34" charset="-122"/>
                <a:cs typeface="Petrona" pitchFamily="34" charset="-120"/>
              </a:rPr>
              <a:t>3</a:t>
            </a:r>
            <a:endParaRPr lang="en-US" sz="1969" dirty="0"/>
          </a:p>
        </p:txBody>
      </p:sp>
      <p:sp>
        <p:nvSpPr>
          <p:cNvPr id="20" name="Text 16"/>
          <p:cNvSpPr/>
          <p:nvPr/>
        </p:nvSpPr>
        <p:spPr>
          <a:xfrm>
            <a:off x="7153394" y="4732377"/>
            <a:ext cx="2083951" cy="260390"/>
          </a:xfrm>
          <a:prstGeom prst="rect">
            <a:avLst/>
          </a:prstGeom>
          <a:noFill/>
          <a:ln/>
        </p:spPr>
        <p:txBody>
          <a:bodyPr wrap="none" rtlCol="0" anchor="t"/>
          <a:lstStyle/>
          <a:p>
            <a:pPr marL="0" indent="0" algn="l">
              <a:lnSpc>
                <a:spcPts val="2051"/>
              </a:lnSpc>
              <a:buNone/>
            </a:pPr>
            <a:r>
              <a:rPr lang="en-US" sz="1641" b="1" dirty="0">
                <a:solidFill>
                  <a:srgbClr val="272525"/>
                </a:solidFill>
                <a:latin typeface="Petrona" pitchFamily="34" charset="0"/>
                <a:ea typeface="Petrona" pitchFamily="34" charset="-122"/>
                <a:cs typeface="Petrona" pitchFamily="34" charset="-120"/>
              </a:rPr>
              <a:t>Leak Detection</a:t>
            </a:r>
            <a:endParaRPr lang="en-US" sz="1641" dirty="0"/>
          </a:p>
        </p:txBody>
      </p:sp>
      <p:sp>
        <p:nvSpPr>
          <p:cNvPr id="21" name="Text 17"/>
          <p:cNvSpPr/>
          <p:nvPr/>
        </p:nvSpPr>
        <p:spPr>
          <a:xfrm>
            <a:off x="7153394" y="5088017"/>
            <a:ext cx="6921341" cy="508159"/>
          </a:xfrm>
          <a:prstGeom prst="rect">
            <a:avLst/>
          </a:prstGeom>
          <a:noFill/>
          <a:ln/>
        </p:spPr>
        <p:txBody>
          <a:bodyPr wrap="square"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IoT sensors are integrated to provide real-time monitoring and alerting for water leaks, enabling a proactive approach to addressing these issues.</a:t>
            </a:r>
            <a:endParaRPr lang="en-US" sz="1250" dirty="0"/>
          </a:p>
        </p:txBody>
      </p:sp>
      <p:sp>
        <p:nvSpPr>
          <p:cNvPr id="22" name="Shape 18"/>
          <p:cNvSpPr/>
          <p:nvPr/>
        </p:nvSpPr>
        <p:spPr>
          <a:xfrm>
            <a:off x="6435923" y="6259354"/>
            <a:ext cx="555665" cy="22860"/>
          </a:xfrm>
          <a:prstGeom prst="roundRect">
            <a:avLst>
              <a:gd name="adj" fmla="val 291721"/>
            </a:avLst>
          </a:prstGeom>
          <a:solidFill>
            <a:srgbClr val="B2D4E5"/>
          </a:solidFill>
          <a:ln/>
        </p:spPr>
      </p:sp>
      <p:sp>
        <p:nvSpPr>
          <p:cNvPr id="23" name="Shape 19"/>
          <p:cNvSpPr/>
          <p:nvPr/>
        </p:nvSpPr>
        <p:spPr>
          <a:xfrm>
            <a:off x="6101596" y="6092190"/>
            <a:ext cx="357188" cy="357188"/>
          </a:xfrm>
          <a:prstGeom prst="roundRect">
            <a:avLst>
              <a:gd name="adj" fmla="val 18670"/>
            </a:avLst>
          </a:prstGeom>
          <a:solidFill>
            <a:srgbClr val="CCEEFF"/>
          </a:solidFill>
          <a:ln w="7620">
            <a:solidFill>
              <a:srgbClr val="B2D4E5"/>
            </a:solidFill>
            <a:prstDash val="solid"/>
          </a:ln>
        </p:spPr>
      </p:sp>
      <p:sp>
        <p:nvSpPr>
          <p:cNvPr id="24" name="Text 20"/>
          <p:cNvSpPr/>
          <p:nvPr/>
        </p:nvSpPr>
        <p:spPr>
          <a:xfrm>
            <a:off x="6212800" y="6145768"/>
            <a:ext cx="134779" cy="250031"/>
          </a:xfrm>
          <a:prstGeom prst="rect">
            <a:avLst/>
          </a:prstGeom>
          <a:noFill/>
          <a:ln/>
        </p:spPr>
        <p:txBody>
          <a:bodyPr wrap="none" rtlCol="0" anchor="t"/>
          <a:lstStyle/>
          <a:p>
            <a:pPr marL="0" indent="0" algn="ctr">
              <a:lnSpc>
                <a:spcPts val="1969"/>
              </a:lnSpc>
              <a:buNone/>
            </a:pPr>
            <a:r>
              <a:rPr lang="en-US" sz="1969" b="1" dirty="0">
                <a:solidFill>
                  <a:srgbClr val="272525"/>
                </a:solidFill>
                <a:latin typeface="Petrona" pitchFamily="34" charset="0"/>
                <a:ea typeface="Petrona" pitchFamily="34" charset="-122"/>
                <a:cs typeface="Petrona" pitchFamily="34" charset="-120"/>
              </a:rPr>
              <a:t>4</a:t>
            </a:r>
            <a:endParaRPr lang="en-US" sz="1969" dirty="0"/>
          </a:p>
        </p:txBody>
      </p:sp>
      <p:sp>
        <p:nvSpPr>
          <p:cNvPr id="25" name="Text 21"/>
          <p:cNvSpPr/>
          <p:nvPr/>
        </p:nvSpPr>
        <p:spPr>
          <a:xfrm>
            <a:off x="7153394" y="6072307"/>
            <a:ext cx="2083951" cy="260390"/>
          </a:xfrm>
          <a:prstGeom prst="rect">
            <a:avLst/>
          </a:prstGeom>
          <a:noFill/>
          <a:ln/>
        </p:spPr>
        <p:txBody>
          <a:bodyPr wrap="none" rtlCol="0" anchor="t"/>
          <a:lstStyle/>
          <a:p>
            <a:pPr marL="0" indent="0" algn="l">
              <a:lnSpc>
                <a:spcPts val="2051"/>
              </a:lnSpc>
              <a:buNone/>
            </a:pPr>
            <a:r>
              <a:rPr lang="en-US" sz="1641" b="1" dirty="0">
                <a:solidFill>
                  <a:srgbClr val="272525"/>
                </a:solidFill>
                <a:latin typeface="Petrona" pitchFamily="34" charset="0"/>
                <a:ea typeface="Petrona" pitchFamily="34" charset="-122"/>
                <a:cs typeface="Petrona" pitchFamily="34" charset="-120"/>
              </a:rPr>
              <a:t>Image Analysis</a:t>
            </a:r>
            <a:endParaRPr lang="en-US" sz="1641" dirty="0"/>
          </a:p>
        </p:txBody>
      </p:sp>
      <p:sp>
        <p:nvSpPr>
          <p:cNvPr id="26" name="Text 22"/>
          <p:cNvSpPr/>
          <p:nvPr/>
        </p:nvSpPr>
        <p:spPr>
          <a:xfrm>
            <a:off x="7153394" y="6427946"/>
            <a:ext cx="6921341" cy="508159"/>
          </a:xfrm>
          <a:prstGeom prst="rect">
            <a:avLst/>
          </a:prstGeom>
          <a:noFill/>
          <a:ln/>
        </p:spPr>
        <p:txBody>
          <a:bodyPr wrap="square"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Advanced AI models are employed to analyze uploaded photos, verifying the reported issues and providing additional insights.</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73844" y="2468523"/>
            <a:ext cx="4938593" cy="3292435"/>
          </a:xfrm>
          <a:prstGeom prst="rect">
            <a:avLst/>
          </a:prstGeom>
        </p:spPr>
      </p:pic>
      <p:sp>
        <p:nvSpPr>
          <p:cNvPr id="6" name="Text 1"/>
          <p:cNvSpPr/>
          <p:nvPr/>
        </p:nvSpPr>
        <p:spPr>
          <a:xfrm>
            <a:off x="6253282" y="602694"/>
            <a:ext cx="5751790" cy="718899"/>
          </a:xfrm>
          <a:prstGeom prst="rect">
            <a:avLst/>
          </a:prstGeom>
          <a:noFill/>
          <a:ln/>
        </p:spPr>
        <p:txBody>
          <a:bodyPr wrap="none" rtlCol="0" anchor="t"/>
          <a:lstStyle/>
          <a:p>
            <a:pPr marL="0" indent="0">
              <a:lnSpc>
                <a:spcPts val="5661"/>
              </a:lnSpc>
              <a:buNone/>
            </a:pPr>
            <a:r>
              <a:rPr lang="en-US" sz="4529" b="1" dirty="0">
                <a:solidFill>
                  <a:srgbClr val="000000"/>
                </a:solidFill>
                <a:latin typeface="Petrona" pitchFamily="34" charset="0"/>
                <a:ea typeface="Petrona" pitchFamily="34" charset="-122"/>
                <a:cs typeface="Petrona" pitchFamily="34" charset="-120"/>
              </a:rPr>
              <a:t>Impact Assessment</a:t>
            </a:r>
            <a:endParaRPr lang="en-US" sz="4529" dirty="0"/>
          </a:p>
        </p:txBody>
      </p:sp>
      <p:pic>
        <p:nvPicPr>
          <p:cNvPr id="7" name="Image 3" descr="preencoded.png"/>
          <p:cNvPicPr>
            <a:picLocks noChangeAspect="1"/>
          </p:cNvPicPr>
          <p:nvPr/>
        </p:nvPicPr>
        <p:blipFill>
          <a:blip r:embed="rId6"/>
          <a:stretch>
            <a:fillRect/>
          </a:stretch>
        </p:blipFill>
        <p:spPr>
          <a:xfrm>
            <a:off x="6253282" y="1650206"/>
            <a:ext cx="547688" cy="547688"/>
          </a:xfrm>
          <a:prstGeom prst="rect">
            <a:avLst/>
          </a:prstGeom>
        </p:spPr>
      </p:pic>
      <p:sp>
        <p:nvSpPr>
          <p:cNvPr id="8" name="Text 2"/>
          <p:cNvSpPr/>
          <p:nvPr/>
        </p:nvSpPr>
        <p:spPr>
          <a:xfrm>
            <a:off x="6253282" y="2416969"/>
            <a:ext cx="2875836" cy="359331"/>
          </a:xfrm>
          <a:prstGeom prst="rect">
            <a:avLst/>
          </a:prstGeom>
          <a:noFill/>
          <a:ln/>
        </p:spPr>
        <p:txBody>
          <a:bodyPr wrap="none" rtlCol="0" anchor="t"/>
          <a:lstStyle/>
          <a:p>
            <a:pPr marL="0" indent="0" algn="l">
              <a:lnSpc>
                <a:spcPts val="2831"/>
              </a:lnSpc>
              <a:buNone/>
            </a:pPr>
            <a:r>
              <a:rPr lang="en-US" sz="2265" b="1" dirty="0">
                <a:solidFill>
                  <a:srgbClr val="272525"/>
                </a:solidFill>
                <a:latin typeface="Petrona" pitchFamily="34" charset="0"/>
                <a:ea typeface="Petrona" pitchFamily="34" charset="-122"/>
                <a:cs typeface="Petrona" pitchFamily="34" charset="-120"/>
              </a:rPr>
              <a:t>Community Benefits</a:t>
            </a:r>
            <a:endParaRPr lang="en-US" sz="2265" dirty="0"/>
          </a:p>
        </p:txBody>
      </p:sp>
      <p:sp>
        <p:nvSpPr>
          <p:cNvPr id="9" name="Text 3"/>
          <p:cNvSpPr/>
          <p:nvPr/>
        </p:nvSpPr>
        <p:spPr>
          <a:xfrm>
            <a:off x="6253282" y="2907744"/>
            <a:ext cx="3640812" cy="1402080"/>
          </a:xfrm>
          <a:prstGeom prst="rect">
            <a:avLst/>
          </a:prstGeom>
          <a:noFill/>
          <a:ln/>
        </p:spPr>
        <p:txBody>
          <a:bodyPr wrap="square" rtlCol="0" anchor="t"/>
          <a:lstStyle/>
          <a:p>
            <a:pPr marL="0" indent="0" algn="l">
              <a:lnSpc>
                <a:spcPts val="2761"/>
              </a:lnSpc>
              <a:buNone/>
            </a:pPr>
            <a:r>
              <a:rPr lang="en-US" sz="1725" dirty="0">
                <a:solidFill>
                  <a:srgbClr val="272525"/>
                </a:solidFill>
                <a:latin typeface="Inter" pitchFamily="34" charset="0"/>
                <a:ea typeface="Inter" pitchFamily="34" charset="-122"/>
                <a:cs typeface="Inter" pitchFamily="34" charset="-120"/>
              </a:rPr>
              <a:t>Improved problem reporting and resolution, leading to better water and waste management, and a healthier, cleaner community.</a:t>
            </a:r>
            <a:endParaRPr lang="en-US" sz="1725" dirty="0"/>
          </a:p>
        </p:txBody>
      </p:sp>
      <p:pic>
        <p:nvPicPr>
          <p:cNvPr id="10" name="Image 4" descr="preencoded.png"/>
          <p:cNvPicPr>
            <a:picLocks noChangeAspect="1"/>
          </p:cNvPicPr>
          <p:nvPr/>
        </p:nvPicPr>
        <p:blipFill>
          <a:blip r:embed="rId7"/>
          <a:stretch>
            <a:fillRect/>
          </a:stretch>
        </p:blipFill>
        <p:spPr>
          <a:xfrm>
            <a:off x="10222706" y="1650206"/>
            <a:ext cx="547688" cy="547688"/>
          </a:xfrm>
          <a:prstGeom prst="rect">
            <a:avLst/>
          </a:prstGeom>
        </p:spPr>
      </p:pic>
      <p:sp>
        <p:nvSpPr>
          <p:cNvPr id="11" name="Text 4"/>
          <p:cNvSpPr/>
          <p:nvPr/>
        </p:nvSpPr>
        <p:spPr>
          <a:xfrm>
            <a:off x="10222706" y="2416969"/>
            <a:ext cx="3027521" cy="359331"/>
          </a:xfrm>
          <a:prstGeom prst="rect">
            <a:avLst/>
          </a:prstGeom>
          <a:noFill/>
          <a:ln/>
        </p:spPr>
        <p:txBody>
          <a:bodyPr wrap="none" rtlCol="0" anchor="t"/>
          <a:lstStyle/>
          <a:p>
            <a:pPr marL="0" indent="0" algn="l">
              <a:lnSpc>
                <a:spcPts val="2831"/>
              </a:lnSpc>
              <a:buNone/>
            </a:pPr>
            <a:r>
              <a:rPr lang="en-US" sz="2265" b="1" dirty="0">
                <a:solidFill>
                  <a:srgbClr val="272525"/>
                </a:solidFill>
                <a:latin typeface="Petrona" pitchFamily="34" charset="0"/>
                <a:ea typeface="Petrona" pitchFamily="34" charset="-122"/>
                <a:cs typeface="Petrona" pitchFamily="34" charset="-120"/>
              </a:rPr>
              <a:t>Government Efficiency</a:t>
            </a:r>
            <a:endParaRPr lang="en-US" sz="2265" dirty="0"/>
          </a:p>
        </p:txBody>
      </p:sp>
      <p:sp>
        <p:nvSpPr>
          <p:cNvPr id="12" name="Text 5"/>
          <p:cNvSpPr/>
          <p:nvPr/>
        </p:nvSpPr>
        <p:spPr>
          <a:xfrm>
            <a:off x="10222706" y="2907744"/>
            <a:ext cx="3640812" cy="1402080"/>
          </a:xfrm>
          <a:prstGeom prst="rect">
            <a:avLst/>
          </a:prstGeom>
          <a:noFill/>
          <a:ln/>
        </p:spPr>
        <p:txBody>
          <a:bodyPr wrap="square" rtlCol="0" anchor="t"/>
          <a:lstStyle/>
          <a:p>
            <a:pPr marL="0" indent="0" algn="l">
              <a:lnSpc>
                <a:spcPts val="2761"/>
              </a:lnSpc>
              <a:buNone/>
            </a:pPr>
            <a:r>
              <a:rPr lang="en-US" sz="1725" dirty="0">
                <a:solidFill>
                  <a:srgbClr val="272525"/>
                </a:solidFill>
                <a:latin typeface="Inter" pitchFamily="34" charset="0"/>
                <a:ea typeface="Inter" pitchFamily="34" charset="-122"/>
                <a:cs typeface="Inter" pitchFamily="34" charset="-120"/>
              </a:rPr>
              <a:t>Enhanced coordination and faster response times, enabling more effective resource allocation and problem-solving.</a:t>
            </a:r>
            <a:endParaRPr lang="en-US" sz="1725" dirty="0"/>
          </a:p>
        </p:txBody>
      </p:sp>
      <p:pic>
        <p:nvPicPr>
          <p:cNvPr id="13" name="Image 5" descr="preencoded.png"/>
          <p:cNvPicPr>
            <a:picLocks noChangeAspect="1"/>
          </p:cNvPicPr>
          <p:nvPr/>
        </p:nvPicPr>
        <p:blipFill>
          <a:blip r:embed="rId8"/>
          <a:stretch>
            <a:fillRect/>
          </a:stretch>
        </p:blipFill>
        <p:spPr>
          <a:xfrm>
            <a:off x="6253282" y="4967168"/>
            <a:ext cx="547688" cy="547688"/>
          </a:xfrm>
          <a:prstGeom prst="rect">
            <a:avLst/>
          </a:prstGeom>
        </p:spPr>
      </p:pic>
      <p:sp>
        <p:nvSpPr>
          <p:cNvPr id="14" name="Text 6"/>
          <p:cNvSpPr/>
          <p:nvPr/>
        </p:nvSpPr>
        <p:spPr>
          <a:xfrm>
            <a:off x="6253282" y="5733931"/>
            <a:ext cx="3100030" cy="359331"/>
          </a:xfrm>
          <a:prstGeom prst="rect">
            <a:avLst/>
          </a:prstGeom>
          <a:noFill/>
          <a:ln/>
        </p:spPr>
        <p:txBody>
          <a:bodyPr wrap="none" rtlCol="0" anchor="t"/>
          <a:lstStyle/>
          <a:p>
            <a:pPr marL="0" indent="0" algn="l">
              <a:lnSpc>
                <a:spcPts val="2831"/>
              </a:lnSpc>
              <a:buNone/>
            </a:pPr>
            <a:r>
              <a:rPr lang="en-US" sz="2265" b="1" dirty="0">
                <a:solidFill>
                  <a:srgbClr val="272525"/>
                </a:solidFill>
                <a:latin typeface="Petrona" pitchFamily="34" charset="0"/>
                <a:ea typeface="Petrona" pitchFamily="34" charset="-122"/>
                <a:cs typeface="Petrona" pitchFamily="34" charset="-120"/>
              </a:rPr>
              <a:t>Business Opportunities</a:t>
            </a:r>
            <a:endParaRPr lang="en-US" sz="2265" dirty="0"/>
          </a:p>
        </p:txBody>
      </p:sp>
      <p:sp>
        <p:nvSpPr>
          <p:cNvPr id="15" name="Text 7"/>
          <p:cNvSpPr/>
          <p:nvPr/>
        </p:nvSpPr>
        <p:spPr>
          <a:xfrm>
            <a:off x="6253282" y="6224707"/>
            <a:ext cx="3640812" cy="1402080"/>
          </a:xfrm>
          <a:prstGeom prst="rect">
            <a:avLst/>
          </a:prstGeom>
          <a:noFill/>
          <a:ln/>
        </p:spPr>
        <p:txBody>
          <a:bodyPr wrap="square" rtlCol="0" anchor="t"/>
          <a:lstStyle/>
          <a:p>
            <a:pPr marL="0" indent="0" algn="l">
              <a:lnSpc>
                <a:spcPts val="2761"/>
              </a:lnSpc>
              <a:buNone/>
            </a:pPr>
            <a:r>
              <a:rPr lang="en-US" sz="1725" dirty="0">
                <a:solidFill>
                  <a:srgbClr val="272525"/>
                </a:solidFill>
                <a:latin typeface="Inter" pitchFamily="34" charset="0"/>
                <a:ea typeface="Inter" pitchFamily="34" charset="-122"/>
                <a:cs typeface="Inter" pitchFamily="34" charset="-120"/>
              </a:rPr>
              <a:t>Potential for partnerships with local water tanker businesses and tech companies, driving economic growth and innovation.</a:t>
            </a:r>
            <a:endParaRPr lang="en-US" sz="1725" dirty="0"/>
          </a:p>
        </p:txBody>
      </p:sp>
      <p:pic>
        <p:nvPicPr>
          <p:cNvPr id="16" name="Image 6" descr="preencoded.png"/>
          <p:cNvPicPr>
            <a:picLocks noChangeAspect="1"/>
          </p:cNvPicPr>
          <p:nvPr/>
        </p:nvPicPr>
        <p:blipFill>
          <a:blip r:embed="rId9"/>
          <a:stretch>
            <a:fillRect/>
          </a:stretch>
        </p:blipFill>
        <p:spPr>
          <a:xfrm>
            <a:off x="10222706" y="4967168"/>
            <a:ext cx="547688" cy="547688"/>
          </a:xfrm>
          <a:prstGeom prst="rect">
            <a:avLst/>
          </a:prstGeom>
        </p:spPr>
      </p:pic>
      <p:sp>
        <p:nvSpPr>
          <p:cNvPr id="17" name="Text 8"/>
          <p:cNvSpPr/>
          <p:nvPr/>
        </p:nvSpPr>
        <p:spPr>
          <a:xfrm>
            <a:off x="10222706" y="5733931"/>
            <a:ext cx="2875836" cy="359331"/>
          </a:xfrm>
          <a:prstGeom prst="rect">
            <a:avLst/>
          </a:prstGeom>
          <a:noFill/>
          <a:ln/>
        </p:spPr>
        <p:txBody>
          <a:bodyPr wrap="none" rtlCol="0" anchor="t"/>
          <a:lstStyle/>
          <a:p>
            <a:pPr marL="0" indent="0" algn="l">
              <a:lnSpc>
                <a:spcPts val="2831"/>
              </a:lnSpc>
              <a:buNone/>
            </a:pPr>
            <a:r>
              <a:rPr lang="en-US" sz="2265" b="1" dirty="0">
                <a:solidFill>
                  <a:srgbClr val="272525"/>
                </a:solidFill>
                <a:latin typeface="Petrona" pitchFamily="34" charset="0"/>
                <a:ea typeface="Petrona" pitchFamily="34" charset="-122"/>
                <a:cs typeface="Petrona" pitchFamily="34" charset="-120"/>
              </a:rPr>
              <a:t>Societal Implications</a:t>
            </a:r>
            <a:endParaRPr lang="en-US" sz="2265" dirty="0"/>
          </a:p>
        </p:txBody>
      </p:sp>
      <p:sp>
        <p:nvSpPr>
          <p:cNvPr id="18" name="Text 9"/>
          <p:cNvSpPr/>
          <p:nvPr/>
        </p:nvSpPr>
        <p:spPr>
          <a:xfrm>
            <a:off x="10222706" y="6224707"/>
            <a:ext cx="3640812" cy="1402080"/>
          </a:xfrm>
          <a:prstGeom prst="rect">
            <a:avLst/>
          </a:prstGeom>
          <a:noFill/>
          <a:ln/>
        </p:spPr>
        <p:txBody>
          <a:bodyPr wrap="square" rtlCol="0" anchor="t"/>
          <a:lstStyle/>
          <a:p>
            <a:pPr marL="0" indent="0" algn="l">
              <a:lnSpc>
                <a:spcPts val="2761"/>
              </a:lnSpc>
              <a:buNone/>
            </a:pPr>
            <a:r>
              <a:rPr lang="en-US" sz="1725" dirty="0">
                <a:solidFill>
                  <a:srgbClr val="272525"/>
                </a:solidFill>
                <a:latin typeface="Inter" pitchFamily="34" charset="0"/>
                <a:ea typeface="Inter" pitchFamily="34" charset="-122"/>
                <a:cs typeface="Inter" pitchFamily="34" charset="-120"/>
              </a:rPr>
              <a:t>Reduced resource wastage, improved quality of life, and a more sustainable future for the community.</a:t>
            </a:r>
            <a:endParaRPr lang="en-US" sz="172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686050"/>
          </a:xfrm>
          <a:prstGeom prst="rect">
            <a:avLst/>
          </a:prstGeom>
        </p:spPr>
      </p:pic>
      <p:sp>
        <p:nvSpPr>
          <p:cNvPr id="5" name="Text 1"/>
          <p:cNvSpPr/>
          <p:nvPr/>
        </p:nvSpPr>
        <p:spPr>
          <a:xfrm>
            <a:off x="751999" y="3277553"/>
            <a:ext cx="5711666" cy="705088"/>
          </a:xfrm>
          <a:prstGeom prst="rect">
            <a:avLst/>
          </a:prstGeom>
          <a:noFill/>
          <a:ln/>
        </p:spPr>
        <p:txBody>
          <a:bodyPr wrap="none" rtlCol="0" anchor="t"/>
          <a:lstStyle/>
          <a:p>
            <a:pPr marL="0" indent="0">
              <a:lnSpc>
                <a:spcPts val="5552"/>
              </a:lnSpc>
              <a:buNone/>
            </a:pPr>
            <a:r>
              <a:rPr lang="en-US" sz="4442" b="1" dirty="0">
                <a:solidFill>
                  <a:srgbClr val="000000"/>
                </a:solidFill>
                <a:latin typeface="Petrona" pitchFamily="34" charset="0"/>
                <a:ea typeface="Petrona" pitchFamily="34" charset="-122"/>
                <a:cs typeface="Petrona" pitchFamily="34" charset="-120"/>
              </a:rPr>
              <a:t>Monetization Strategy</a:t>
            </a:r>
            <a:endParaRPr lang="en-US" sz="4442" dirty="0"/>
          </a:p>
        </p:txBody>
      </p:sp>
      <p:sp>
        <p:nvSpPr>
          <p:cNvPr id="6" name="Shape 2"/>
          <p:cNvSpPr/>
          <p:nvPr/>
        </p:nvSpPr>
        <p:spPr>
          <a:xfrm>
            <a:off x="751999" y="4304943"/>
            <a:ext cx="4232315" cy="3333155"/>
          </a:xfrm>
          <a:prstGeom prst="roundRect">
            <a:avLst>
              <a:gd name="adj" fmla="val 2708"/>
            </a:avLst>
          </a:prstGeom>
          <a:solidFill>
            <a:srgbClr val="CCEEFF"/>
          </a:solidFill>
          <a:ln w="7620">
            <a:solidFill>
              <a:srgbClr val="B2D4E5"/>
            </a:solidFill>
            <a:prstDash val="solid"/>
          </a:ln>
        </p:spPr>
      </p:sp>
      <p:sp>
        <p:nvSpPr>
          <p:cNvPr id="7" name="Text 3"/>
          <p:cNvSpPr/>
          <p:nvPr/>
        </p:nvSpPr>
        <p:spPr>
          <a:xfrm>
            <a:off x="974408" y="4527352"/>
            <a:ext cx="2820353" cy="352544"/>
          </a:xfrm>
          <a:prstGeom prst="rect">
            <a:avLst/>
          </a:prstGeom>
          <a:noFill/>
          <a:ln/>
        </p:spPr>
        <p:txBody>
          <a:bodyPr wrap="none" rtlCol="0" anchor="t"/>
          <a:lstStyle/>
          <a:p>
            <a:pPr marL="0" indent="0">
              <a:lnSpc>
                <a:spcPts val="2776"/>
              </a:lnSpc>
              <a:buNone/>
            </a:pPr>
            <a:r>
              <a:rPr lang="en-US" sz="2221" b="1" dirty="0">
                <a:solidFill>
                  <a:srgbClr val="272525"/>
                </a:solidFill>
                <a:latin typeface="Petrona" pitchFamily="34" charset="0"/>
                <a:ea typeface="Petrona" pitchFamily="34" charset="-122"/>
                <a:cs typeface="Petrona" pitchFamily="34" charset="-120"/>
              </a:rPr>
              <a:t>Subscription Model</a:t>
            </a:r>
            <a:endParaRPr lang="en-US" sz="2221" dirty="0"/>
          </a:p>
        </p:txBody>
      </p:sp>
      <p:sp>
        <p:nvSpPr>
          <p:cNvPr id="8" name="Text 4"/>
          <p:cNvSpPr/>
          <p:nvPr/>
        </p:nvSpPr>
        <p:spPr>
          <a:xfrm>
            <a:off x="974408" y="5008721"/>
            <a:ext cx="3787497" cy="2063115"/>
          </a:xfrm>
          <a:prstGeom prst="rect">
            <a:avLst/>
          </a:prstGeom>
          <a:noFill/>
          <a:ln/>
        </p:spPr>
        <p:txBody>
          <a:bodyPr wrap="square" rtlCol="0" anchor="t"/>
          <a:lstStyle/>
          <a:p>
            <a:pPr marL="0" indent="0">
              <a:lnSpc>
                <a:spcPts val="2707"/>
              </a:lnSpc>
              <a:buNone/>
            </a:pPr>
            <a:r>
              <a:rPr lang="en-US" sz="1692" dirty="0">
                <a:solidFill>
                  <a:srgbClr val="272525"/>
                </a:solidFill>
                <a:latin typeface="Inter" pitchFamily="34" charset="0"/>
                <a:ea typeface="Inter" pitchFamily="34" charset="-122"/>
                <a:cs typeface="Inter" pitchFamily="34" charset="-120"/>
              </a:rPr>
              <a:t>Government agencies and local businesses could subscribe to the CommUnityCare platform, gaining access to detailed reports and analytics to improve their operations and decision-making.</a:t>
            </a:r>
            <a:endParaRPr lang="en-US" sz="1692" dirty="0"/>
          </a:p>
        </p:txBody>
      </p:sp>
      <p:sp>
        <p:nvSpPr>
          <p:cNvPr id="9" name="Shape 5"/>
          <p:cNvSpPr/>
          <p:nvPr/>
        </p:nvSpPr>
        <p:spPr>
          <a:xfrm>
            <a:off x="5199102" y="4304943"/>
            <a:ext cx="4232315" cy="3333155"/>
          </a:xfrm>
          <a:prstGeom prst="roundRect">
            <a:avLst>
              <a:gd name="adj" fmla="val 2708"/>
            </a:avLst>
          </a:prstGeom>
          <a:solidFill>
            <a:srgbClr val="CCEEFF"/>
          </a:solidFill>
          <a:ln w="7620">
            <a:solidFill>
              <a:srgbClr val="B2D4E5"/>
            </a:solidFill>
            <a:prstDash val="solid"/>
          </a:ln>
        </p:spPr>
      </p:sp>
      <p:sp>
        <p:nvSpPr>
          <p:cNvPr id="10" name="Text 6"/>
          <p:cNvSpPr/>
          <p:nvPr/>
        </p:nvSpPr>
        <p:spPr>
          <a:xfrm>
            <a:off x="5421511" y="4527352"/>
            <a:ext cx="2820353" cy="352544"/>
          </a:xfrm>
          <a:prstGeom prst="rect">
            <a:avLst/>
          </a:prstGeom>
          <a:noFill/>
          <a:ln/>
        </p:spPr>
        <p:txBody>
          <a:bodyPr wrap="none" rtlCol="0" anchor="t"/>
          <a:lstStyle/>
          <a:p>
            <a:pPr marL="0" indent="0">
              <a:lnSpc>
                <a:spcPts val="2776"/>
              </a:lnSpc>
              <a:buNone/>
            </a:pPr>
            <a:r>
              <a:rPr lang="en-US" sz="2221" b="1" dirty="0">
                <a:solidFill>
                  <a:srgbClr val="272525"/>
                </a:solidFill>
                <a:latin typeface="Petrona" pitchFamily="34" charset="0"/>
                <a:ea typeface="Petrona" pitchFamily="34" charset="-122"/>
                <a:cs typeface="Petrona" pitchFamily="34" charset="-120"/>
              </a:rPr>
              <a:t>Ad Revenue</a:t>
            </a:r>
            <a:endParaRPr lang="en-US" sz="2221" dirty="0"/>
          </a:p>
        </p:txBody>
      </p:sp>
      <p:sp>
        <p:nvSpPr>
          <p:cNvPr id="11" name="Text 7"/>
          <p:cNvSpPr/>
          <p:nvPr/>
        </p:nvSpPr>
        <p:spPr>
          <a:xfrm>
            <a:off x="5421511" y="5008721"/>
            <a:ext cx="3787497" cy="1719263"/>
          </a:xfrm>
          <a:prstGeom prst="rect">
            <a:avLst/>
          </a:prstGeom>
          <a:noFill/>
          <a:ln/>
        </p:spPr>
        <p:txBody>
          <a:bodyPr wrap="square" rtlCol="0" anchor="t"/>
          <a:lstStyle/>
          <a:p>
            <a:pPr marL="0" indent="0">
              <a:lnSpc>
                <a:spcPts val="2707"/>
              </a:lnSpc>
              <a:buNone/>
            </a:pPr>
            <a:r>
              <a:rPr lang="en-US" sz="1692" dirty="0">
                <a:solidFill>
                  <a:srgbClr val="272525"/>
                </a:solidFill>
                <a:latin typeface="Inter" pitchFamily="34" charset="0"/>
                <a:ea typeface="Inter" pitchFamily="34" charset="-122"/>
                <a:cs typeface="Inter" pitchFamily="34" charset="-120"/>
              </a:rPr>
              <a:t>Local businesses, such as water tanker services, could advertise on the platform, leveraging the targeted audience and the platform's visibility within the community.</a:t>
            </a:r>
            <a:endParaRPr lang="en-US" sz="1692" dirty="0"/>
          </a:p>
        </p:txBody>
      </p:sp>
      <p:sp>
        <p:nvSpPr>
          <p:cNvPr id="12" name="Shape 8"/>
          <p:cNvSpPr/>
          <p:nvPr/>
        </p:nvSpPr>
        <p:spPr>
          <a:xfrm>
            <a:off x="9646206" y="4304943"/>
            <a:ext cx="4232315" cy="3333155"/>
          </a:xfrm>
          <a:prstGeom prst="roundRect">
            <a:avLst>
              <a:gd name="adj" fmla="val 2708"/>
            </a:avLst>
          </a:prstGeom>
          <a:solidFill>
            <a:srgbClr val="CCEEFF"/>
          </a:solidFill>
          <a:ln w="7620">
            <a:solidFill>
              <a:srgbClr val="B2D4E5"/>
            </a:solidFill>
            <a:prstDash val="solid"/>
          </a:ln>
        </p:spPr>
      </p:sp>
      <p:sp>
        <p:nvSpPr>
          <p:cNvPr id="13" name="Text 9"/>
          <p:cNvSpPr/>
          <p:nvPr/>
        </p:nvSpPr>
        <p:spPr>
          <a:xfrm>
            <a:off x="9868614" y="4527352"/>
            <a:ext cx="2820353" cy="352544"/>
          </a:xfrm>
          <a:prstGeom prst="rect">
            <a:avLst/>
          </a:prstGeom>
          <a:noFill/>
          <a:ln/>
        </p:spPr>
        <p:txBody>
          <a:bodyPr wrap="none" rtlCol="0" anchor="t"/>
          <a:lstStyle/>
          <a:p>
            <a:pPr marL="0" indent="0">
              <a:lnSpc>
                <a:spcPts val="2776"/>
              </a:lnSpc>
              <a:buNone/>
            </a:pPr>
            <a:r>
              <a:rPr lang="en-US" sz="2221" b="1" dirty="0">
                <a:solidFill>
                  <a:srgbClr val="272525"/>
                </a:solidFill>
                <a:latin typeface="Petrona" pitchFamily="34" charset="0"/>
                <a:ea typeface="Petrona" pitchFamily="34" charset="-122"/>
                <a:cs typeface="Petrona" pitchFamily="34" charset="-120"/>
              </a:rPr>
              <a:t>Partnerships</a:t>
            </a:r>
            <a:endParaRPr lang="en-US" sz="2221" dirty="0"/>
          </a:p>
        </p:txBody>
      </p:sp>
      <p:sp>
        <p:nvSpPr>
          <p:cNvPr id="14" name="Text 10"/>
          <p:cNvSpPr/>
          <p:nvPr/>
        </p:nvSpPr>
        <p:spPr>
          <a:xfrm>
            <a:off x="9868614" y="5008721"/>
            <a:ext cx="3787497" cy="2406968"/>
          </a:xfrm>
          <a:prstGeom prst="rect">
            <a:avLst/>
          </a:prstGeom>
          <a:noFill/>
          <a:ln/>
        </p:spPr>
        <p:txBody>
          <a:bodyPr wrap="square" rtlCol="0" anchor="t"/>
          <a:lstStyle/>
          <a:p>
            <a:pPr marL="0" indent="0">
              <a:lnSpc>
                <a:spcPts val="2707"/>
              </a:lnSpc>
              <a:buNone/>
            </a:pPr>
            <a:r>
              <a:rPr lang="en-US" sz="1692" dirty="0">
                <a:solidFill>
                  <a:srgbClr val="272525"/>
                </a:solidFill>
                <a:latin typeface="Inter" pitchFamily="34" charset="0"/>
                <a:ea typeface="Inter" pitchFamily="34" charset="-122"/>
                <a:cs typeface="Inter" pitchFamily="34" charset="-120"/>
              </a:rPr>
              <a:t>Collaborating with technology companies could unlock opportunities for advanced features, services, and revenue sharing, further strengthening the platform's capabilities and financial sustainability.</a:t>
            </a:r>
            <a:endParaRPr lang="en-US" sz="169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1857851" y="253246"/>
            <a:ext cx="1770578" cy="7723108"/>
          </a:xfrm>
          <a:prstGeom prst="rect">
            <a:avLst/>
          </a:prstGeom>
        </p:spPr>
      </p:pic>
      <p:sp>
        <p:nvSpPr>
          <p:cNvPr id="6" name="Text 1"/>
          <p:cNvSpPr/>
          <p:nvPr/>
        </p:nvSpPr>
        <p:spPr>
          <a:xfrm>
            <a:off x="6195536" y="720923"/>
            <a:ext cx="5318879" cy="664726"/>
          </a:xfrm>
          <a:prstGeom prst="rect">
            <a:avLst/>
          </a:prstGeom>
          <a:noFill/>
          <a:ln/>
        </p:spPr>
        <p:txBody>
          <a:bodyPr wrap="none" rtlCol="0" anchor="t"/>
          <a:lstStyle/>
          <a:p>
            <a:pPr marL="0" indent="0">
              <a:lnSpc>
                <a:spcPts val="5235"/>
              </a:lnSpc>
              <a:buNone/>
            </a:pPr>
            <a:r>
              <a:rPr lang="en-US" sz="4188" b="1" dirty="0">
                <a:solidFill>
                  <a:srgbClr val="000000"/>
                </a:solidFill>
                <a:latin typeface="Petrona" pitchFamily="34" charset="0"/>
                <a:ea typeface="Petrona" pitchFamily="34" charset="-122"/>
                <a:cs typeface="Petrona" pitchFamily="34" charset="-120"/>
              </a:rPr>
              <a:t>Conclusion</a:t>
            </a:r>
            <a:endParaRPr lang="en-US" sz="4188" dirty="0"/>
          </a:p>
        </p:txBody>
      </p:sp>
      <p:pic>
        <p:nvPicPr>
          <p:cNvPr id="7" name="Image 3" descr="preencoded.png"/>
          <p:cNvPicPr>
            <a:picLocks noChangeAspect="1"/>
          </p:cNvPicPr>
          <p:nvPr/>
        </p:nvPicPr>
        <p:blipFill>
          <a:blip r:embed="rId6"/>
          <a:stretch>
            <a:fillRect/>
          </a:stretch>
        </p:blipFill>
        <p:spPr>
          <a:xfrm>
            <a:off x="6195536" y="1689497"/>
            <a:ext cx="1013103" cy="2155865"/>
          </a:xfrm>
          <a:prstGeom prst="rect">
            <a:avLst/>
          </a:prstGeom>
        </p:spPr>
      </p:pic>
      <p:sp>
        <p:nvSpPr>
          <p:cNvPr id="8" name="Text 2"/>
          <p:cNvSpPr/>
          <p:nvPr/>
        </p:nvSpPr>
        <p:spPr>
          <a:xfrm>
            <a:off x="7512487" y="1892022"/>
            <a:ext cx="2659380" cy="332423"/>
          </a:xfrm>
          <a:prstGeom prst="rect">
            <a:avLst/>
          </a:prstGeom>
          <a:noFill/>
          <a:ln/>
        </p:spPr>
        <p:txBody>
          <a:bodyPr wrap="none" rtlCol="0" anchor="t"/>
          <a:lstStyle/>
          <a:p>
            <a:pPr marL="0" indent="0" algn="l">
              <a:lnSpc>
                <a:spcPts val="2618"/>
              </a:lnSpc>
              <a:buNone/>
            </a:pPr>
            <a:r>
              <a:rPr lang="en-US" sz="2094" b="1" dirty="0">
                <a:solidFill>
                  <a:srgbClr val="272525"/>
                </a:solidFill>
                <a:latin typeface="Petrona" pitchFamily="34" charset="0"/>
                <a:ea typeface="Petrona" pitchFamily="34" charset="-122"/>
                <a:cs typeface="Petrona" pitchFamily="34" charset="-120"/>
              </a:rPr>
              <a:t>Recap</a:t>
            </a:r>
            <a:endParaRPr lang="en-US" sz="2094" dirty="0"/>
          </a:p>
        </p:txBody>
      </p:sp>
      <p:sp>
        <p:nvSpPr>
          <p:cNvPr id="9" name="Text 3"/>
          <p:cNvSpPr/>
          <p:nvPr/>
        </p:nvSpPr>
        <p:spPr>
          <a:xfrm>
            <a:off x="7512487" y="2346008"/>
            <a:ext cx="6408777" cy="1296829"/>
          </a:xfrm>
          <a:prstGeom prst="rect">
            <a:avLst/>
          </a:prstGeom>
          <a:noFill/>
          <a:ln/>
        </p:spPr>
        <p:txBody>
          <a:bodyPr wrap="square" rtlCol="0" anchor="t"/>
          <a:lstStyle/>
          <a:p>
            <a:pPr marL="0" indent="0" algn="l">
              <a:lnSpc>
                <a:spcPts val="2553"/>
              </a:lnSpc>
              <a:buNone/>
            </a:pPr>
            <a:r>
              <a:rPr lang="en-US" sz="1595" dirty="0">
                <a:solidFill>
                  <a:srgbClr val="272525"/>
                </a:solidFill>
                <a:latin typeface="Inter" pitchFamily="34" charset="0"/>
                <a:ea typeface="Inter" pitchFamily="34" charset="-122"/>
                <a:cs typeface="Inter" pitchFamily="34" charset="-120"/>
              </a:rPr>
              <a:t>CommUnityCare provides an innovative solution to address the unresolved water and waste management issues affecting communities, empowering residents and enhancing overall well-being.</a:t>
            </a:r>
            <a:endParaRPr lang="en-US" sz="1595" dirty="0"/>
          </a:p>
        </p:txBody>
      </p:sp>
      <p:pic>
        <p:nvPicPr>
          <p:cNvPr id="10" name="Image 4" descr="preencoded.png"/>
          <p:cNvPicPr>
            <a:picLocks noChangeAspect="1"/>
          </p:cNvPicPr>
          <p:nvPr/>
        </p:nvPicPr>
        <p:blipFill>
          <a:blip r:embed="rId7"/>
          <a:stretch>
            <a:fillRect/>
          </a:stretch>
        </p:blipFill>
        <p:spPr>
          <a:xfrm>
            <a:off x="6195536" y="3845362"/>
            <a:ext cx="1013103" cy="1831658"/>
          </a:xfrm>
          <a:prstGeom prst="rect">
            <a:avLst/>
          </a:prstGeom>
        </p:spPr>
      </p:pic>
      <p:sp>
        <p:nvSpPr>
          <p:cNvPr id="11" name="Text 4"/>
          <p:cNvSpPr/>
          <p:nvPr/>
        </p:nvSpPr>
        <p:spPr>
          <a:xfrm>
            <a:off x="7512487" y="4047887"/>
            <a:ext cx="2659380" cy="332423"/>
          </a:xfrm>
          <a:prstGeom prst="rect">
            <a:avLst/>
          </a:prstGeom>
          <a:noFill/>
          <a:ln/>
        </p:spPr>
        <p:txBody>
          <a:bodyPr wrap="none" rtlCol="0" anchor="t"/>
          <a:lstStyle/>
          <a:p>
            <a:pPr marL="0" indent="0" algn="l">
              <a:lnSpc>
                <a:spcPts val="2618"/>
              </a:lnSpc>
              <a:buNone/>
            </a:pPr>
            <a:r>
              <a:rPr lang="en-US" sz="2094" b="1" dirty="0">
                <a:solidFill>
                  <a:srgbClr val="272525"/>
                </a:solidFill>
                <a:latin typeface="Petrona" pitchFamily="34" charset="0"/>
                <a:ea typeface="Petrona" pitchFamily="34" charset="-122"/>
                <a:cs typeface="Petrona" pitchFamily="34" charset="-120"/>
              </a:rPr>
              <a:t>Key Benefits</a:t>
            </a:r>
            <a:endParaRPr lang="en-US" sz="2094" dirty="0"/>
          </a:p>
        </p:txBody>
      </p:sp>
      <p:sp>
        <p:nvSpPr>
          <p:cNvPr id="12" name="Text 5"/>
          <p:cNvSpPr/>
          <p:nvPr/>
        </p:nvSpPr>
        <p:spPr>
          <a:xfrm>
            <a:off x="7512487" y="4501872"/>
            <a:ext cx="6408777" cy="972622"/>
          </a:xfrm>
          <a:prstGeom prst="rect">
            <a:avLst/>
          </a:prstGeom>
          <a:noFill/>
          <a:ln/>
        </p:spPr>
        <p:txBody>
          <a:bodyPr wrap="square" rtlCol="0" anchor="t"/>
          <a:lstStyle/>
          <a:p>
            <a:pPr marL="0" indent="0" algn="l">
              <a:lnSpc>
                <a:spcPts val="2553"/>
              </a:lnSpc>
              <a:buNone/>
            </a:pPr>
            <a:r>
              <a:rPr lang="en-US" sz="1595" dirty="0">
                <a:solidFill>
                  <a:srgbClr val="272525"/>
                </a:solidFill>
                <a:latin typeface="Inter" pitchFamily="34" charset="0"/>
                <a:ea typeface="Inter" pitchFamily="34" charset="-122"/>
                <a:cs typeface="Inter" pitchFamily="34" charset="-120"/>
              </a:rPr>
              <a:t>Improved quality of life for residents, more efficient resource management for the government, and new business opportunities for local companies.</a:t>
            </a:r>
            <a:endParaRPr lang="en-US" sz="1595" dirty="0"/>
          </a:p>
        </p:txBody>
      </p:sp>
      <p:pic>
        <p:nvPicPr>
          <p:cNvPr id="13" name="Image 5" descr="preencoded.png"/>
          <p:cNvPicPr>
            <a:picLocks noChangeAspect="1"/>
          </p:cNvPicPr>
          <p:nvPr/>
        </p:nvPicPr>
        <p:blipFill>
          <a:blip r:embed="rId8"/>
          <a:stretch>
            <a:fillRect/>
          </a:stretch>
        </p:blipFill>
        <p:spPr>
          <a:xfrm>
            <a:off x="6195536" y="5677019"/>
            <a:ext cx="1013103" cy="1831658"/>
          </a:xfrm>
          <a:prstGeom prst="rect">
            <a:avLst/>
          </a:prstGeom>
        </p:spPr>
      </p:pic>
      <p:sp>
        <p:nvSpPr>
          <p:cNvPr id="14" name="Text 6"/>
          <p:cNvSpPr/>
          <p:nvPr/>
        </p:nvSpPr>
        <p:spPr>
          <a:xfrm>
            <a:off x="7512487" y="5879544"/>
            <a:ext cx="2659380" cy="332423"/>
          </a:xfrm>
          <a:prstGeom prst="rect">
            <a:avLst/>
          </a:prstGeom>
          <a:noFill/>
          <a:ln/>
        </p:spPr>
        <p:txBody>
          <a:bodyPr wrap="none" rtlCol="0" anchor="t"/>
          <a:lstStyle/>
          <a:p>
            <a:pPr marL="0" indent="0" algn="l">
              <a:lnSpc>
                <a:spcPts val="2618"/>
              </a:lnSpc>
              <a:buNone/>
            </a:pPr>
            <a:r>
              <a:rPr lang="en-US" sz="2094" b="1" dirty="0">
                <a:solidFill>
                  <a:srgbClr val="272525"/>
                </a:solidFill>
                <a:latin typeface="Petrona" pitchFamily="34" charset="0"/>
                <a:ea typeface="Petrona" pitchFamily="34" charset="-122"/>
                <a:cs typeface="Petrona" pitchFamily="34" charset="-120"/>
              </a:rPr>
              <a:t>Next Steps</a:t>
            </a:r>
            <a:endParaRPr lang="en-US" sz="2094" dirty="0"/>
          </a:p>
        </p:txBody>
      </p:sp>
      <p:sp>
        <p:nvSpPr>
          <p:cNvPr id="15" name="Text 7"/>
          <p:cNvSpPr/>
          <p:nvPr/>
        </p:nvSpPr>
        <p:spPr>
          <a:xfrm>
            <a:off x="7512487" y="6333530"/>
            <a:ext cx="6408777" cy="972622"/>
          </a:xfrm>
          <a:prstGeom prst="rect">
            <a:avLst/>
          </a:prstGeom>
          <a:noFill/>
          <a:ln/>
        </p:spPr>
        <p:txBody>
          <a:bodyPr wrap="square" rtlCol="0" anchor="t"/>
          <a:lstStyle/>
          <a:p>
            <a:pPr marL="0" indent="0" algn="l">
              <a:lnSpc>
                <a:spcPts val="2553"/>
              </a:lnSpc>
              <a:buNone/>
            </a:pPr>
            <a:r>
              <a:rPr lang="en-US" sz="1595" dirty="0">
                <a:solidFill>
                  <a:srgbClr val="272525"/>
                </a:solidFill>
                <a:latin typeface="Inter" pitchFamily="34" charset="0"/>
                <a:ea typeface="Inter" pitchFamily="34" charset="-122"/>
                <a:cs typeface="Inter" pitchFamily="34" charset="-120"/>
              </a:rPr>
              <a:t>Prototyping the platform, securing partnerships, and encouraging stakeholder support to drive the development and implementation of this transformative community-focused initiative.</a:t>
            </a:r>
            <a:endParaRPr lang="en-US" sz="159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1228</TotalTime>
  <Words>673</Words>
  <Application>Microsoft Office PowerPoint</Application>
  <PresentationFormat>Custom</PresentationFormat>
  <Paragraphs>78</Paragraphs>
  <Slides>10</Slides>
  <Notes>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Inter</vt:lpstr>
      <vt:lpstr>Petrona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Shreyas Gowda</cp:lastModifiedBy>
  <cp:revision>5</cp:revision>
  <dcterms:created xsi:type="dcterms:W3CDTF">2024-08-02T12:15:01Z</dcterms:created>
  <dcterms:modified xsi:type="dcterms:W3CDTF">2024-08-03T08:53:53Z</dcterms:modified>
</cp:coreProperties>
</file>